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17"/>
  </p:notesMasterIdLst>
  <p:sldIdLst>
    <p:sldId id="1226" r:id="rId6"/>
    <p:sldId id="1222" r:id="rId7"/>
    <p:sldId id="1227" r:id="rId8"/>
    <p:sldId id="1228" r:id="rId9"/>
    <p:sldId id="1229" r:id="rId10"/>
    <p:sldId id="1230" r:id="rId11"/>
    <p:sldId id="1231" r:id="rId12"/>
    <p:sldId id="1232" r:id="rId13"/>
    <p:sldId id="1233" r:id="rId14"/>
    <p:sldId id="1234" r:id="rId15"/>
    <p:sldId id="123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44"/>
    <a:srgbClr val="FFFFFF"/>
    <a:srgbClr val="39505C"/>
    <a:srgbClr val="C2B693"/>
    <a:srgbClr val="5F8661"/>
    <a:srgbClr val="E3E3E1"/>
    <a:srgbClr val="DED6BF"/>
    <a:srgbClr val="232323"/>
    <a:srgbClr val="729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jörkman" userId="10049411-c5d5-42b6-93f4-7d56d5eee647" providerId="ADAL" clId="{B678CC9A-859D-44A3-8114-38C40097273E}"/>
    <pc:docChg chg="modSld">
      <pc:chgData name="Lars Björkman" userId="10049411-c5d5-42b6-93f4-7d56d5eee647" providerId="ADAL" clId="{B678CC9A-859D-44A3-8114-38C40097273E}" dt="2026-06-08T09:05:21.702" v="5" actId="20577"/>
      <pc:docMkLst>
        <pc:docMk/>
      </pc:docMkLst>
      <pc:sldChg chg="modSp mod">
        <pc:chgData name="Lars Björkman" userId="10049411-c5d5-42b6-93f4-7d56d5eee647" providerId="ADAL" clId="{B678CC9A-859D-44A3-8114-38C40097273E}" dt="2026-06-08T09:05:21.702" v="5" actId="20577"/>
        <pc:sldMkLst>
          <pc:docMk/>
          <pc:sldMk cId="2254819027" sldId="1226"/>
        </pc:sldMkLst>
        <pc:spChg chg="mod">
          <ac:chgData name="Lars Björkman" userId="10049411-c5d5-42b6-93f4-7d56d5eee647" providerId="ADAL" clId="{B678CC9A-859D-44A3-8114-38C40097273E}" dt="2026-06-08T09:03:29.844" v="0" actId="6549"/>
          <ac:spMkLst>
            <pc:docMk/>
            <pc:sldMk cId="2254819027" sldId="1226"/>
            <ac:spMk id="2" creationId="{FFB2913D-F54B-B025-B54A-3221725C71F3}"/>
          </ac:spMkLst>
        </pc:spChg>
        <pc:spChg chg="mod">
          <ac:chgData name="Lars Björkman" userId="10049411-c5d5-42b6-93f4-7d56d5eee647" providerId="ADAL" clId="{B678CC9A-859D-44A3-8114-38C40097273E}" dt="2026-06-08T09:05:21.702" v="5" actId="20577"/>
          <ac:spMkLst>
            <pc:docMk/>
            <pc:sldMk cId="2254819027" sldId="1226"/>
            <ac:spMk id="7" creationId="{23145A43-34B8-4445-8892-ED6877ABD9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D1760-43B6-4766-991D-E1A29EEBD58E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EC24-29EB-4641-BD9B-F96940E29C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05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.se/produkter/ledningssystem-e07b0fe8/samhallssakerhet/ss22304201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.se/produkter/ledningssystem-e07b0fe8/samhallssakerhet/ss223042014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212529"/>
                </a:solidFill>
                <a:effectLst/>
                <a:latin typeface="LL Akkurat"/>
              </a:rPr>
              <a:t>Som en del i arbetet med skydd av samhällsviktig verksamhet och kritisk infrastruktur deltog MSB under 2014 i det Svenska institutet för standarders, SIS, arbete med att ta fram en vägledning för kontinuitetshantering, SS 22304. Detta har skett i samverkan med både offentliga och privata aktörer. Vägledningen baseras på standarden</a:t>
            </a:r>
            <a:r>
              <a:rPr lang="sv-SE" b="0" i="0" u="none" strike="noStrike">
                <a:solidFill>
                  <a:srgbClr val="004987"/>
                </a:solidFill>
                <a:effectLst/>
                <a:latin typeface="LL Akkurat"/>
                <a:hlinkClick r:id="rId3"/>
              </a:rPr>
              <a:t> ISO 22301 Samhällssäkerhet – Ledningssystem för kontinuitetshantering</a:t>
            </a:r>
            <a:r>
              <a:rPr lang="sv-SE" b="0" i="0">
                <a:solidFill>
                  <a:srgbClr val="212529"/>
                </a:solidFill>
                <a:effectLst/>
                <a:latin typeface="LL Akkurat"/>
              </a:rPr>
              <a:t> och syftar till att knyta ihop hela kedjan från vad kontinuitetshantering är, till varför man ska arbeta med det och hur det kan göras.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2AE-22AA-44AE-BA66-ED59C73CC01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62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>
                <a:solidFill>
                  <a:srgbClr val="212529"/>
                </a:solidFill>
                <a:effectLst/>
                <a:latin typeface="LL Akkurat"/>
              </a:rPr>
              <a:t>Som en del i arbetet med skydd av samhällsviktig verksamhet och kritisk infrastruktur deltog MSB under 2014 i det Svenska institutet för standarders, SIS, arbete med att ta fram en vägledning för kontinuitetshantering, SS 22304. Detta har skett i samverkan med både offentliga och privata aktörer. Vägledningen baseras på standarden</a:t>
            </a:r>
            <a:r>
              <a:rPr lang="sv-SE" b="0" i="0" u="none" strike="noStrike">
                <a:solidFill>
                  <a:srgbClr val="004987"/>
                </a:solidFill>
                <a:effectLst/>
                <a:latin typeface="LL Akkurat"/>
                <a:hlinkClick r:id="rId3"/>
              </a:rPr>
              <a:t> ISO 22301 Samhällssäkerhet – Ledningssystem för kontinuitetshantering</a:t>
            </a:r>
            <a:r>
              <a:rPr lang="sv-SE" b="0" i="0">
                <a:solidFill>
                  <a:srgbClr val="212529"/>
                </a:solidFill>
                <a:effectLst/>
                <a:latin typeface="LL Akkurat"/>
              </a:rPr>
              <a:t> och syftar till att knyta ihop hela kedjan från vad kontinuitetshantering är, till varför man ska arbeta med det och hur det kan göras.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7B2AE-22AA-44AE-BA66-ED59C73CC01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2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 - SS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oln, utomhus, landskap, gräs&#10;&#10;Automatiskt genererad beskrivning">
            <a:extLst>
              <a:ext uri="{FF2B5EF4-FFF2-40B4-BE49-F238E27FC236}">
                <a16:creationId xmlns:a16="http://schemas.microsoft.com/office/drawing/2014/main" id="{EB3AC2A9-768D-8B6E-D2A5-6A13BB366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A2EA675C-12CD-3BB2-E09E-B18FB3D0F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72" y="1151572"/>
            <a:ext cx="455485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CKET TEXT TRE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379547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553496"/>
            <a:ext cx="3199399" cy="54470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DD500AB-CB0C-5B5F-746B-590A2D3AA6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95019" y="1553362"/>
            <a:ext cx="3200400" cy="54470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AF8982ED-7443-D10B-7FF7-601B6266FB6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59632" y="1553496"/>
            <a:ext cx="3200400" cy="544707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024A409-3849-83DC-7C67-0DE7F2CFF0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1173950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D76C4A85-A2A1-391B-4AB3-5A46D18839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019" y="1173949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10EBA079-EED2-C4FB-3623-2AC8F98CF8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60462" y="1173949"/>
            <a:ext cx="3200400" cy="379413"/>
          </a:xfrm>
        </p:spPr>
        <p:txBody>
          <a:bodyPr/>
          <a:lstStyle>
            <a:lvl1pPr marL="0" indent="0">
              <a:buNone/>
              <a:defRPr sz="1400" b="1"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underrubrik här</a:t>
            </a:r>
          </a:p>
        </p:txBody>
      </p:sp>
    </p:spTree>
    <p:extLst>
      <p:ext uri="{BB962C8B-B14F-4D97-AF65-F5344CB8AC3E}">
        <p14:creationId xmlns:p14="http://schemas.microsoft.com/office/powerpoint/2010/main" val="290015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PLATT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577512" y="4967288"/>
            <a:ext cx="1614488" cy="1890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71CFA359-0484-104A-FBA7-501D5C393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72" y="1151572"/>
            <a:ext cx="455485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392603" y="4823336"/>
            <a:ext cx="1614488" cy="189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2DC4FF5-4148-36AC-68B2-DB1873BAF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sv-SE"/>
              <a:t>Här skriver du din rubrik</a:t>
            </a:r>
          </a:p>
        </p:txBody>
      </p:sp>
    </p:spTree>
    <p:extLst>
      <p:ext uri="{BB962C8B-B14F-4D97-AF65-F5344CB8AC3E}">
        <p14:creationId xmlns:p14="http://schemas.microsoft.com/office/powerpoint/2010/main" val="278178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B2794AC-485B-EC3F-B884-D8491DB16151}"/>
              </a:ext>
            </a:extLst>
          </p:cNvPr>
          <p:cNvSpPr/>
          <p:nvPr userDrawn="1"/>
        </p:nvSpPr>
        <p:spPr>
          <a:xfrm>
            <a:off x="10577512" y="4967288"/>
            <a:ext cx="1614488" cy="1890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2DC4FF5-4148-36AC-68B2-DB1873BAF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961" y="2766218"/>
            <a:ext cx="10656476" cy="1325563"/>
          </a:xfrm>
        </p:spPr>
        <p:txBody>
          <a:bodyPr anchor="ctr">
            <a:normAutofit/>
          </a:bodyPr>
          <a:lstStyle>
            <a:lvl1pPr algn="ctr">
              <a:defRPr sz="3000" b="0">
                <a:solidFill>
                  <a:srgbClr val="FFFFFF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sv-SE"/>
              <a:t>Här skriver du din rubrik</a:t>
            </a:r>
          </a:p>
        </p:txBody>
      </p:sp>
    </p:spTree>
    <p:extLst>
      <p:ext uri="{BB962C8B-B14F-4D97-AF65-F5344CB8AC3E}">
        <p14:creationId xmlns:p14="http://schemas.microsoft.com/office/powerpoint/2010/main" val="82634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 algn="ctr">
              <a:defRPr sz="4851" b="1" i="0">
                <a:solidFill>
                  <a:srgbClr val="F47B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46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2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1" y="2763419"/>
            <a:ext cx="9144000" cy="746544"/>
          </a:xfrm>
        </p:spPr>
        <p:txBody>
          <a:bodyPr anchor="b"/>
          <a:lstStyle>
            <a:lvl1pPr algn="ctr">
              <a:defRPr sz="4851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369345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9860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">
            <a:extLst>
              <a:ext uri="{FF2B5EF4-FFF2-40B4-BE49-F238E27FC236}">
                <a16:creationId xmlns:a16="http://schemas.microsoft.com/office/drawing/2014/main" id="{FD71B1E8-A4E6-4968-8FAD-65B1596B5261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29836" y="6327547"/>
            <a:ext cx="1295400" cy="163124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7FFBE40D-59EB-4C64-A2F7-80681A7B6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016000"/>
            <a:ext cx="5257800" cy="1016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here to edit the header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60DD0C-7127-4D74-B291-3D5DC56BE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457450"/>
            <a:ext cx="8858250" cy="3563938"/>
          </a:xfrm>
          <a:prstGeom prst="rect">
            <a:avLst/>
          </a:prstGeom>
        </p:spPr>
        <p:txBody>
          <a:bodyPr lIns="0" tIns="0" rIns="0" bIns="0"/>
          <a:lstStyle>
            <a:lvl1pPr marL="269875" indent="-269875">
              <a:spcBef>
                <a:spcPts val="1200"/>
              </a:spcBef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1pPr>
            <a:lvl2pPr marL="539750" indent="-269875">
              <a:spcBef>
                <a:spcPts val="500"/>
              </a:spcBef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2pPr>
            <a:lvl3pPr marL="811213" indent="-2714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3pPr>
            <a:lvl4pPr marL="1081088" indent="-269875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4pPr>
            <a:lvl5pPr marL="1339850" indent="-2587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here to edit the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C0EF730-D167-47AF-BC73-BD5B0DF89DCF}"/>
              </a:ext>
            </a:extLst>
          </p:cNvPr>
          <p:cNvSpPr/>
          <p:nvPr userDrawn="1"/>
        </p:nvSpPr>
        <p:spPr>
          <a:xfrm>
            <a:off x="769865" y="779932"/>
            <a:ext cx="828000" cy="5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01A2C447-4935-811A-A1F5-E93E2664D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63" y="6369112"/>
            <a:ext cx="6389076" cy="3870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classification of information: Public/Non-public/Restricted/Confidential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1071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">
            <a:extLst>
              <a:ext uri="{FF2B5EF4-FFF2-40B4-BE49-F238E27FC236}">
                <a16:creationId xmlns:a16="http://schemas.microsoft.com/office/drawing/2014/main" id="{FD71B1E8-A4E6-4968-8FAD-65B1596B5261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29836" y="6327547"/>
            <a:ext cx="1295400" cy="163124"/>
          </a:xfrm>
          <a:prstGeom prst="rect">
            <a:avLst/>
          </a:prstGeom>
        </p:spPr>
      </p:pic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7FFBE40D-59EB-4C64-A2F7-80681A7B63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1016000"/>
            <a:ext cx="5257800" cy="1016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3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here to edit the header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60DD0C-7127-4D74-B291-3D5DC56BE1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2457450"/>
            <a:ext cx="8858250" cy="3563938"/>
          </a:xfrm>
          <a:prstGeom prst="rect">
            <a:avLst/>
          </a:prstGeom>
        </p:spPr>
        <p:txBody>
          <a:bodyPr lIns="0" tIns="0" rIns="0" bIns="0"/>
          <a:lstStyle>
            <a:lvl1pPr marL="269875" indent="-269875">
              <a:spcBef>
                <a:spcPts val="1200"/>
              </a:spcBef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</a:defRPr>
            </a:lvl1pPr>
            <a:lvl2pPr marL="539750" indent="-269875">
              <a:spcBef>
                <a:spcPts val="500"/>
              </a:spcBef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2pPr>
            <a:lvl3pPr marL="811213" indent="-2714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3pPr>
            <a:lvl4pPr marL="1081088" indent="-269875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4pPr>
            <a:lvl5pPr marL="1339850" indent="-258763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here to edit the text</a:t>
            </a:r>
          </a:p>
          <a:p>
            <a:pPr lvl="1"/>
            <a:r>
              <a:rPr lang="en-US" noProof="0"/>
              <a:t>Level two</a:t>
            </a:r>
          </a:p>
          <a:p>
            <a:pPr lvl="2"/>
            <a:r>
              <a:rPr lang="en-US" noProof="0"/>
              <a:t>Level three</a:t>
            </a:r>
          </a:p>
          <a:p>
            <a:pPr lvl="3"/>
            <a:r>
              <a:rPr lang="en-US" noProof="0"/>
              <a:t>Level four</a:t>
            </a:r>
          </a:p>
          <a:p>
            <a:pPr lvl="4"/>
            <a:r>
              <a:rPr lang="en-US" noProof="0"/>
              <a:t>Level five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C0EF730-D167-47AF-BC73-BD5B0DF89DCF}"/>
              </a:ext>
            </a:extLst>
          </p:cNvPr>
          <p:cNvSpPr/>
          <p:nvPr userDrawn="1"/>
        </p:nvSpPr>
        <p:spPr>
          <a:xfrm>
            <a:off x="769865" y="779932"/>
            <a:ext cx="828000" cy="5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29">
            <a:extLst>
              <a:ext uri="{FF2B5EF4-FFF2-40B4-BE49-F238E27FC236}">
                <a16:creationId xmlns:a16="http://schemas.microsoft.com/office/drawing/2014/main" id="{01A2C447-4935-811A-A1F5-E93E2664D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763" y="6369112"/>
            <a:ext cx="6389076" cy="38706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10000"/>
              </a:lnSpc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classification of information: Public/Non-public/Restricted/Confidential</a:t>
            </a:r>
          </a:p>
        </p:txBody>
      </p:sp>
    </p:spTree>
    <p:extLst>
      <p:ext uri="{BB962C8B-B14F-4D97-AF65-F5344CB8AC3E}">
        <p14:creationId xmlns:p14="http://schemas.microsoft.com/office/powerpoint/2010/main" val="1221071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8E77E5-481C-19FF-3F9C-18D93FD1A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86A0F2-BEE5-432B-1BE3-5D1DC6789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582301-A793-2AEC-A53B-05756BF0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D57A5C-A269-6B89-BE26-FF8A4116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E9963-D5FD-4694-01CA-20A1C41D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288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2CB47-12BF-4AFA-A2F0-121A79AA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72B262-7610-99D1-8C58-7221B6AF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0DA78B-FB2D-4912-8758-4168E9B7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D6D684-58A0-ACCA-0F67-5BFA4F9B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D57A2B-F95C-3D95-8030-2A9CFB7C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4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ÄM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581B564-E4F3-5792-1FD2-812709D5B1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8600" y="111125"/>
            <a:ext cx="12654121" cy="70358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0">
                <a:solidFill>
                  <a:srgbClr val="FFFFFF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438CDF9-8980-B8D6-C57F-FD8423A2BE03}"/>
              </a:ext>
            </a:extLst>
          </p:cNvPr>
          <p:cNvSpPr/>
          <p:nvPr userDrawn="1"/>
        </p:nvSpPr>
        <p:spPr>
          <a:xfrm>
            <a:off x="-228600" y="-35560"/>
            <a:ext cx="12628880" cy="147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BD2B0E6-6059-2FA4-53F7-B3181BD13E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425" y="659738"/>
            <a:ext cx="6248400" cy="452120"/>
          </a:xfrm>
        </p:spPr>
        <p:txBody>
          <a:bodyPr lIns="0" rIns="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SKRIVER DU TEMAT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744ECCA8-416F-D79F-0DDB-94472654E4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8425" y="1200123"/>
            <a:ext cx="9957435" cy="452120"/>
          </a:xfrm>
        </p:spPr>
        <p:txBody>
          <a:bodyPr lIns="0">
            <a:noAutofit/>
          </a:bodyPr>
          <a:lstStyle>
            <a:lvl1pPr marL="0" indent="0">
              <a:lnSpc>
                <a:spcPts val="4000"/>
              </a:lnSpc>
              <a:buNone/>
              <a:defRPr sz="4400" b="1"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Skriv din rubrik här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FAC684F4-06F9-E8AA-910E-7A770EA36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425" y="2638855"/>
            <a:ext cx="6248400" cy="452120"/>
          </a:xfrm>
        </p:spPr>
        <p:txBody>
          <a:bodyPr lIns="0" rIns="0">
            <a:normAutofit/>
          </a:bodyPr>
          <a:lstStyle>
            <a:lvl1pPr marL="0" indent="0">
              <a:buNone/>
              <a:defRPr sz="2000" i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skriver du ditt namn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D84821-4569-FA3A-F856-92174848440E}"/>
              </a:ext>
            </a:extLst>
          </p:cNvPr>
          <p:cNvSpPr/>
          <p:nvPr userDrawn="1"/>
        </p:nvSpPr>
        <p:spPr>
          <a:xfrm>
            <a:off x="10959411" y="5546725"/>
            <a:ext cx="1117945" cy="1200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44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33F9D3-505B-B914-9A16-85BE6338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8E2C61-B8D4-E394-D5B8-085BF6954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A1E250-419B-23F4-F1EC-87CDAD39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EC2506-BF31-31F3-13A8-7B2D5ED2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1859A6-A829-448C-EE95-3791753F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19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B41383-339E-AB18-C817-ED30F0F1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49A2DE-B82F-EB78-F5E8-CCEB1A9D1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337F78-913C-DAD0-A71E-775F0EEC7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BD5632-267C-965C-1BA4-A217302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09E83E-E061-FECB-36F0-2EB4B46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E27C32D-0178-CB3E-D73C-0BAE535F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069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B25D37-67C7-9941-E5B0-DF03D980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0E7495-DAC4-7E0B-2801-028FBBB19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1BCB6C-D95D-6A29-33B9-E84590387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A1404D-8E17-CFE5-0537-15B6C7253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1EDC73-01CD-B04C-E306-32EE55AF9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D17D89-8B39-485B-F697-26148624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626F464-B719-CD9D-A032-37448645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65AAA8-F759-E09F-D3FA-C5A7732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81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0A81E-87D6-A8B8-5E4A-6427BD26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F7ECA8-08B3-22D8-3ADA-8466276B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E1163EE-720D-58F6-4703-BD6EC8B4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AD990-1F72-5530-2496-59A3A1C1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2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B2686DC-F8CA-C4E2-7BC0-EB1A83FD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1864C86-A01C-E95E-D4E8-9A50DD2D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F4C043-53F9-220E-4321-26D59F9E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802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C2331-E3BC-D246-E7E5-EC4AF70D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6B10F-38CC-2180-9856-7F369480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C9FCA6-A522-D2B9-8727-F08D8DBFF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CC6925-2E59-017C-53CD-B78BE3A3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7CF7167-DD07-B795-850D-53CF2DD3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6BD4048-8CC5-F018-E56C-97A4B7DF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403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933D3-263D-6ADE-1251-DB1E53D2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865ABB8-0DE6-CA85-8491-C463367D2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594521-18C4-ADAC-1EF4-140155085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3079A3-846D-8963-0675-8DEA332D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B52637-720C-C284-B09D-0C8B3260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A23B56-F6D4-C1E2-4E9A-66F46B8C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0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A9311-2A1A-F30C-31A9-E31D4F27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E6C75BB-E2A2-87DD-FE41-978448C43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602DA9-D799-3630-C804-D8E7A475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3F17D0-C633-96FF-292A-D9AC9749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408C13-7DB2-3320-9897-ED492371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0539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67E8CC8-0895-4DA1-E1C3-AEC77C778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3586C2-D23D-BE6B-9651-2395063A5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724463-6D1D-1736-78B0-FE110919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8BBD25-7457-D42C-E643-B24B5FBB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AF02A9-6A16-BB4D-C361-0F3BEE38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0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911026"/>
            <a:ext cx="10656476" cy="3731937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531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DD49E58-8307-4FAD-6983-F1720007A601}"/>
              </a:ext>
            </a:extLst>
          </p:cNvPr>
          <p:cNvSpPr/>
          <p:nvPr userDrawn="1"/>
        </p:nvSpPr>
        <p:spPr>
          <a:xfrm>
            <a:off x="-92927" y="-99246"/>
            <a:ext cx="12377854" cy="70564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10656476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86" y="1911026"/>
            <a:ext cx="10656476" cy="607324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Platshållare för innehåll 5" descr="En bild som visar skärmbild, gul, Bärnsten, design&#10;&#10;Automatiskt genererad beskrivning">
            <a:extLst>
              <a:ext uri="{FF2B5EF4-FFF2-40B4-BE49-F238E27FC236}">
                <a16:creationId xmlns:a16="http://schemas.microsoft.com/office/drawing/2014/main" id="{21FA47E9-FA8D-3A74-D086-B06C82389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051" y="5987967"/>
            <a:ext cx="536782" cy="5367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B78C7A3-0AF0-C8CE-ABB1-2018CBF027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1029" y="6523091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BILD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4100976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2514" y="0"/>
            <a:ext cx="7329486" cy="6858000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8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v-SE"/>
              <a:t>Klicka här för att lägga in diagram eller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7478B81-DCAF-F16A-24E5-B5A766B0D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669" y="4097074"/>
            <a:ext cx="2525094" cy="2908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Här lägger du text som belyser något</a:t>
            </a:r>
          </a:p>
        </p:txBody>
      </p:sp>
    </p:spTree>
    <p:extLst>
      <p:ext uri="{BB962C8B-B14F-4D97-AF65-F5344CB8AC3E}">
        <p14:creationId xmlns:p14="http://schemas.microsoft.com/office/powerpoint/2010/main" val="239829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EXT &amp;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3376959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71A943-BC29-D211-21A3-974009958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4386" y="1911026"/>
            <a:ext cx="3376959" cy="607324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38700" y="-40012"/>
            <a:ext cx="8217148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</p:spTree>
    <p:extLst>
      <p:ext uri="{BB962C8B-B14F-4D97-AF65-F5344CB8AC3E}">
        <p14:creationId xmlns:p14="http://schemas.microsoft.com/office/powerpoint/2010/main" val="13817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&amp; BILD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7" y="464515"/>
            <a:ext cx="6639389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FD71A943-BC29-D211-21A3-974009958A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4386" y="1911026"/>
            <a:ext cx="6639389" cy="6073247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43837" y="-59062"/>
            <a:ext cx="4421435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</p:spTree>
    <p:extLst>
      <p:ext uri="{BB962C8B-B14F-4D97-AF65-F5344CB8AC3E}">
        <p14:creationId xmlns:p14="http://schemas.microsoft.com/office/powerpoint/2010/main" val="417145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139A54A-6E87-79E2-B07B-DCB200DAC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76212" y="-139324"/>
            <a:ext cx="12472988" cy="7136648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Lägg din bild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A57E190B-5881-B313-2626-D4C955D74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5586413"/>
            <a:ext cx="8305799" cy="82391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Skriv din rubrik här</a:t>
            </a:r>
          </a:p>
        </p:txBody>
      </p:sp>
    </p:spTree>
    <p:extLst>
      <p:ext uri="{BB962C8B-B14F-4D97-AF65-F5344CB8AC3E}">
        <p14:creationId xmlns:p14="http://schemas.microsoft.com/office/powerpoint/2010/main" val="370133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5F4B5B-0755-0CD1-00BC-CD2624124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6" y="464515"/>
            <a:ext cx="8305799" cy="1325563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Skriv din rubrik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98E8E3-1D12-9164-3CF1-D055B4FDD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80903" y="4546284"/>
            <a:ext cx="4577223" cy="379736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NAMN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75E9D754-C3FF-7A55-105A-F83896475B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80904" y="4941572"/>
            <a:ext cx="4577224" cy="3797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Titel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B1352EB7-C1B9-1B3B-7519-760D477EF08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938112" y="5427024"/>
            <a:ext cx="3781897" cy="37973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namn@namn.se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0246F04-6F3E-6A8F-51CC-49FBE3BB294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66708" y="5749604"/>
            <a:ext cx="3643777" cy="3797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+46 </a:t>
            </a:r>
            <a:r>
              <a:rPr lang="sv-SE" err="1"/>
              <a:t>xxxxxxxx</a:t>
            </a:r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24504B9-0502-16E9-89B1-5AD633B5CD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933355" y="6057895"/>
            <a:ext cx="3781896" cy="379736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sv-SE"/>
              <a:t>+46 </a:t>
            </a:r>
            <a:r>
              <a:rPr lang="sv-SE" err="1"/>
              <a:t>xxxxxxxx</a:t>
            </a:r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5A19220-CEBF-4BB1-DD5E-8412FB5BF1DE}"/>
              </a:ext>
            </a:extLst>
          </p:cNvPr>
          <p:cNvSpPr txBox="1"/>
          <p:nvPr userDrawn="1"/>
        </p:nvSpPr>
        <p:spPr>
          <a:xfrm>
            <a:off x="3190414" y="5398446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Avenir Next LT Pro Demi" panose="020B0704020202020204" pitchFamily="34" charset="0"/>
              </a:rPr>
              <a:t>Epost: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1E1D2D2-830B-D94C-6924-0BDFA1F05F57}"/>
              </a:ext>
            </a:extLst>
          </p:cNvPr>
          <p:cNvSpPr txBox="1"/>
          <p:nvPr userDrawn="1"/>
        </p:nvSpPr>
        <p:spPr>
          <a:xfrm>
            <a:off x="3190413" y="5722293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Avenir Next LT Pro Demi" panose="020B0704020202020204" pitchFamily="34" charset="0"/>
              </a:rPr>
              <a:t>Telefon: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8137F92-FFC5-4E0F-15CD-11F60513BE3B}"/>
              </a:ext>
            </a:extLst>
          </p:cNvPr>
          <p:cNvSpPr txBox="1"/>
          <p:nvPr userDrawn="1"/>
        </p:nvSpPr>
        <p:spPr>
          <a:xfrm>
            <a:off x="3190412" y="6031846"/>
            <a:ext cx="1166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>
                <a:latin typeface="Avenir Next LT Pro Demi" panose="020B0704020202020204" pitchFamily="34" charset="0"/>
              </a:rPr>
              <a:t>Mobil: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BD315688-FD96-8E7C-6B07-05E8DBF4E8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888" y="4154482"/>
            <a:ext cx="2144249" cy="21669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DF6BF0-88AD-579A-5DB4-4D237AD50CAD}"/>
              </a:ext>
            </a:extLst>
          </p:cNvPr>
          <p:cNvSpPr/>
          <p:nvPr userDrawn="1"/>
        </p:nvSpPr>
        <p:spPr>
          <a:xfrm>
            <a:off x="750888" y="4008107"/>
            <a:ext cx="2144249" cy="146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36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281F0D1-DCD5-9352-EF55-F7BE8E65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Här skriver du din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3D7C09-B4A0-01B8-9F7D-435A951C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Platshållare för innehåll 5" descr="En bild som visar skärmbild, gul, Bärnsten, design&#10;&#10;Automatiskt genererad beskrivning">
            <a:extLst>
              <a:ext uri="{FF2B5EF4-FFF2-40B4-BE49-F238E27FC236}">
                <a16:creationId xmlns:a16="http://schemas.microsoft.com/office/drawing/2014/main" id="{1AA65289-0F9B-AD51-D199-D93793A020D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30" y="5889845"/>
            <a:ext cx="536782" cy="53678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7972EDB-8675-7CF2-483B-E45861C65A0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951029" y="6523091"/>
            <a:ext cx="1070360" cy="1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5" r:id="rId3"/>
    <p:sldLayoutId id="2147483661" r:id="rId4"/>
    <p:sldLayoutId id="2147483650" r:id="rId5"/>
    <p:sldLayoutId id="2147483663" r:id="rId6"/>
    <p:sldLayoutId id="2147483667" r:id="rId7"/>
    <p:sldLayoutId id="2147483664" r:id="rId8"/>
    <p:sldLayoutId id="2147483662" r:id="rId9"/>
    <p:sldLayoutId id="2147483670" r:id="rId10"/>
    <p:sldLayoutId id="2147483666" r:id="rId11"/>
    <p:sldLayoutId id="2147483668" r:id="rId12"/>
    <p:sldLayoutId id="2147483669" r:id="rId13"/>
    <p:sldLayoutId id="2147483684" r:id="rId14"/>
    <p:sldLayoutId id="2147483685" r:id="rId15"/>
    <p:sldLayoutId id="2147483687" r:id="rId16"/>
    <p:sldLayoutId id="21474836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11FBBA6-8637-E76F-6228-57BA8D66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F3BD4A-F795-2733-CD4E-7E109D93B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DBE975-732E-E631-1FD6-1D47F3671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2A3A3-12E5-4587-BBC9-BFD5EDC9857F}" type="datetimeFigureOut">
              <a:rPr lang="sv-SE" smtClean="0"/>
              <a:t>2026-06-08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A61159-F7EB-A3D1-2706-F0087DA5A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AC73A0-18E1-0ABF-A531-BE187B825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DFF7-9152-4EE0-8ABD-CF9F1B920D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73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msb.se/sv/publikationer/en-lathund-for-arbete-med-kontinuitetshantering--en-lathund-riktad-till-dig-som-ska-leda-arbetet-i-din-organisatio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1172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Bilaga 5: Kontinuitetshantering </a:t>
            </a:r>
            <a:r>
              <a:rPr lang="sv-SE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(Ver 1.1)</a:t>
            </a:r>
          </a:p>
          <a:p>
            <a:r>
              <a:rPr lang="sv-SE" sz="24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 – Ett sätt att arbeta med kontinuitetsarbetet baserat på MCF </a:t>
            </a:r>
            <a:r>
              <a:rPr lang="sv-SE" sz="2400" b="1" i="1" dirty="0">
                <a:solidFill>
                  <a:srgbClr val="39505C"/>
                </a:solidFill>
                <a:latin typeface="Avenir Next LT Pro" panose="020B0504020202020204" pitchFamily="34" charset="0"/>
              </a:rPr>
              <a:t>En lathund för arbete med kontinuitetshantering 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CAF194-D02A-44DC-BB83-25C9B67252D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3641420" y="2698033"/>
            <a:ext cx="4400290" cy="3781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FB2913D-F54B-B025-B54A-3221725C71F3}"/>
              </a:ext>
            </a:extLst>
          </p:cNvPr>
          <p:cNvSpPr txBox="1"/>
          <p:nvPr/>
        </p:nvSpPr>
        <p:spPr>
          <a:xfrm>
            <a:off x="1454070" y="1510815"/>
            <a:ext cx="8733264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hlinkClick r:id="rId4"/>
              </a:rPr>
              <a:t>En lathund för arbete med kontinuitetshantering : En lathund riktad till dig som ska leda arbetet i din organisation (msb.se)</a:t>
            </a:r>
            <a:endParaRPr lang="sv-SE" sz="1600" dirty="0"/>
          </a:p>
          <a:p>
            <a:pPr algn="ctr"/>
            <a:endParaRPr lang="sv-SE" sz="1698" i="1" dirty="0">
              <a:solidFill>
                <a:srgbClr val="000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1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320031" y="156809"/>
            <a:ext cx="8776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kontinuitet– Följa upp och förbättra 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D4CE764-EFA8-4253-8056-AE15716247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5E8CF0CA-F498-4CEB-B93B-29C8C6D70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09600"/>
              </p:ext>
            </p:extLst>
          </p:nvPr>
        </p:nvGraphicFramePr>
        <p:xfrm>
          <a:off x="412447" y="1877826"/>
          <a:ext cx="9102926" cy="1374158"/>
        </p:xfrm>
        <a:graphic>
          <a:graphicData uri="http://schemas.openxmlformats.org/drawingml/2006/table">
            <a:tbl>
              <a:tblPr firstRow="1" firstCol="1" bandRow="1"/>
              <a:tblGrid>
                <a:gridCol w="9102926">
                  <a:extLst>
                    <a:ext uri="{9D8B030D-6E8A-4147-A177-3AD203B41FA5}">
                      <a16:colId xmlns:a16="http://schemas.microsoft.com/office/drawing/2014/main" val="1924125951"/>
                    </a:ext>
                  </a:extLst>
                </a:gridCol>
              </a:tblGrid>
              <a:tr h="26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b="1" dirty="0"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FÖLJA UPP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B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55537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Följ upp arbetet enligt framtagen metod/rutin.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56645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behov av åtgärder baserat uppföljningen av arbetet.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27178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resultatet av uppföljningen och ev. åtgärdsförslag till ledningen.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32153"/>
                  </a:ext>
                </a:extLst>
              </a:tr>
              <a:tr h="183350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beslutade åtgärder till verksamheterna.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63667"/>
                  </a:ext>
                </a:extLst>
              </a:tr>
            </a:tbl>
          </a:graphicData>
        </a:graphic>
      </p:graphicFrame>
      <p:pic>
        <p:nvPicPr>
          <p:cNvPr id="9" name="Bildobjekt 8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4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61" y="6640439"/>
            <a:ext cx="147288" cy="148250"/>
          </a:xfrm>
          <a:prstGeom prst="rect">
            <a:avLst/>
          </a:prstGeom>
          <a:noFill/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3C9EF01-1DAB-4766-8EEC-35EB6909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56759"/>
              </p:ext>
            </p:extLst>
          </p:nvPr>
        </p:nvGraphicFramePr>
        <p:xfrm>
          <a:off x="412447" y="4049716"/>
          <a:ext cx="9102926" cy="1651399"/>
        </p:xfrm>
        <a:graphic>
          <a:graphicData uri="http://schemas.openxmlformats.org/drawingml/2006/table">
            <a:tbl>
              <a:tblPr firstRow="1" firstCol="1" bandRow="1"/>
              <a:tblGrid>
                <a:gridCol w="9102926">
                  <a:extLst>
                    <a:ext uri="{9D8B030D-6E8A-4147-A177-3AD203B41FA5}">
                      <a16:colId xmlns:a16="http://schemas.microsoft.com/office/drawing/2014/main" val="2052047587"/>
                    </a:ext>
                  </a:extLst>
                </a:gridCol>
              </a:tblGrid>
              <a:tr h="26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b="1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FÖRBÄTTRA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5701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Utvärdera arbetet enligt framtagen rutin.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56240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behov av åtgärder baserat på utvärderingen.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85389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resultatet av utvärderingen och ev. åtgärdsförslag till ledningen.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871644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beslutade åtgärder till verksamheterna.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62029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Genomföra uppföljningen och utvärderingen för att förbättra arbetet.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829448"/>
                  </a:ext>
                </a:extLst>
              </a:tr>
            </a:tbl>
          </a:graphicData>
        </a:graphic>
      </p:graphicFrame>
      <p:pic>
        <p:nvPicPr>
          <p:cNvPr id="13" name="Bildobjekt 12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4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47" y="8511872"/>
            <a:ext cx="147288" cy="148250"/>
          </a:xfrm>
          <a:prstGeom prst="rect">
            <a:avLst/>
          </a:prstGeom>
          <a:noFill/>
        </p:spPr>
      </p:pic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EF4D5FD0-FB11-4FAE-B5C3-6BC7A4DFE0D0}"/>
              </a:ext>
            </a:extLst>
          </p:cNvPr>
          <p:cNvSpPr/>
          <p:nvPr/>
        </p:nvSpPr>
        <p:spPr>
          <a:xfrm rot="1040454">
            <a:off x="8109705" y="1511656"/>
            <a:ext cx="1730182" cy="739324"/>
          </a:xfrm>
          <a:prstGeom prst="roundRect">
            <a:avLst/>
          </a:prstGeom>
          <a:solidFill>
            <a:srgbClr val="41B496"/>
          </a:solidFill>
          <a:ln>
            <a:solidFill>
              <a:srgbClr val="41B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228CEBB-4559-46EA-BA71-BA055B15E9DB}"/>
              </a:ext>
            </a:extLst>
          </p:cNvPr>
          <p:cNvSpPr/>
          <p:nvPr/>
        </p:nvSpPr>
        <p:spPr>
          <a:xfrm rot="1040454">
            <a:off x="8109704" y="3500230"/>
            <a:ext cx="1730182" cy="739324"/>
          </a:xfrm>
          <a:prstGeom prst="roundRect">
            <a:avLst/>
          </a:prstGeom>
          <a:solidFill>
            <a:srgbClr val="FECD4E"/>
          </a:solidFill>
          <a:ln>
            <a:solidFill>
              <a:srgbClr val="FEC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 dirty="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C5ED8A8-3791-A7F7-B5E6-027BC132560A}"/>
              </a:ext>
            </a:extLst>
          </p:cNvPr>
          <p:cNvSpPr txBox="1"/>
          <p:nvPr/>
        </p:nvSpPr>
        <p:spPr>
          <a:xfrm>
            <a:off x="318409" y="5844767"/>
            <a:ext cx="610144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latin typeface="Avenir Next LT Pro" panose="020B0504020202020204" pitchFamily="34" charset="0"/>
              </a:rPr>
              <a:t>Använd följande bilagor som stöd:</a:t>
            </a:r>
            <a:br>
              <a:rPr lang="sv-SE" sz="1100" b="1" dirty="0">
                <a:latin typeface="Avenir Next LT Pro" panose="020B0504020202020204" pitchFamily="34" charset="0"/>
              </a:rPr>
            </a:br>
            <a:r>
              <a:rPr lang="sv-SE" sz="1100" b="1" dirty="0">
                <a:latin typeface="Avenir Next LT Pro" panose="020B0504020202020204" pitchFamily="34" charset="0"/>
              </a:rPr>
              <a:t>1.4 MSB Checklista för organisationens arbete med kontinuitetshantering</a:t>
            </a:r>
            <a:br>
              <a:rPr lang="sv-SE" sz="1100" b="1" dirty="0">
                <a:latin typeface="Avenir Next LT Pro" panose="020B0504020202020204" pitchFamily="34" charset="0"/>
              </a:rPr>
            </a:br>
            <a:r>
              <a:rPr lang="sv-SE" sz="1100" b="1" dirty="0">
                <a:latin typeface="Avenir Next LT Pro" panose="020B0504020202020204" pitchFamily="34" charset="0"/>
              </a:rPr>
              <a:t>1.5 MSB Checklista för verksamhetens arbete med kontinuitetshantering</a:t>
            </a:r>
            <a:endParaRPr lang="sv-SE" sz="11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4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11727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 MSB</a:t>
            </a:r>
          </a:p>
          <a:p>
            <a:r>
              <a:rPr lang="sv-SE" sz="24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Referensdokument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BDA3756-90FF-16FC-AA89-90C95A41FC7A}"/>
              </a:ext>
            </a:extLst>
          </p:cNvPr>
          <p:cNvSpPr txBox="1"/>
          <p:nvPr/>
        </p:nvSpPr>
        <p:spPr>
          <a:xfrm>
            <a:off x="698500" y="1574800"/>
            <a:ext cx="916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0" dirty="0">
                <a:solidFill>
                  <a:srgbClr val="333333"/>
                </a:solidFill>
                <a:effectLst/>
                <a:latin typeface="Avenir Next LT Pro" panose="020B0504020202020204" pitchFamily="34" charset="0"/>
              </a:rPr>
              <a:t>ISO 22301 Samhällssäkerhet – Ledningssystem för kontinuitetshantering.</a:t>
            </a:r>
          </a:p>
          <a:p>
            <a:endParaRPr lang="sv-SE" sz="1200" dirty="0">
              <a:solidFill>
                <a:srgbClr val="333333"/>
              </a:solidFill>
              <a:latin typeface="Avenir Next LT Pro" panose="020B0504020202020204" pitchFamily="34" charset="0"/>
            </a:endParaRPr>
          </a:p>
          <a:p>
            <a:r>
              <a:rPr lang="sv-SE" sz="1200" i="0" dirty="0">
                <a:solidFill>
                  <a:srgbClr val="212529"/>
                </a:solidFill>
                <a:effectLst/>
                <a:latin typeface="Avenir Next LT Pro" panose="020B0504020202020204" pitchFamily="34" charset="0"/>
              </a:rPr>
              <a:t>Säkerhet och </a:t>
            </a:r>
            <a:r>
              <a:rPr lang="sv-SE" sz="1200" i="0" dirty="0" err="1">
                <a:solidFill>
                  <a:srgbClr val="212529"/>
                </a:solidFill>
                <a:effectLst/>
                <a:latin typeface="Avenir Next LT Pro" panose="020B0504020202020204" pitchFamily="34" charset="0"/>
              </a:rPr>
              <a:t>resiliens</a:t>
            </a:r>
            <a:r>
              <a:rPr lang="sv-SE" sz="1200" i="0" dirty="0">
                <a:solidFill>
                  <a:srgbClr val="212529"/>
                </a:solidFill>
                <a:effectLst/>
                <a:latin typeface="Avenir Next LT Pro" panose="020B0504020202020204" pitchFamily="34" charset="0"/>
              </a:rPr>
              <a:t> - Ledningssystem för kontinuitetshantering - Handbok för kontinuitetshantering enligt SS-EN ISO 22301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4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320031" y="15680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 –– Planera 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EA67859-6503-4D8F-99FC-03CB94876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27164"/>
              </p:ext>
            </p:extLst>
          </p:nvPr>
        </p:nvGraphicFramePr>
        <p:xfrm>
          <a:off x="320031" y="1348236"/>
          <a:ext cx="9195342" cy="2744488"/>
        </p:xfrm>
        <a:graphic>
          <a:graphicData uri="http://schemas.openxmlformats.org/drawingml/2006/table">
            <a:tbl>
              <a:tblPr firstRow="1" firstCol="1" bandRow="1"/>
              <a:tblGrid>
                <a:gridCol w="9195342">
                  <a:extLst>
                    <a:ext uri="{9D8B030D-6E8A-4147-A177-3AD203B41FA5}">
                      <a16:colId xmlns:a16="http://schemas.microsoft.com/office/drawing/2014/main" val="281324772"/>
                    </a:ext>
                  </a:extLst>
                </a:gridCol>
              </a:tblGrid>
              <a:tr h="265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PLANERA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2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71946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Garamond" panose="02020404030301010803" pitchFamily="18" charset="0"/>
                          <a:cs typeface="Calibri"/>
                        </a:rPr>
                        <a:t>Ta del av beslutad och kommunicerad policy eller annat styrande dokument för kontinuitetsarbete.</a:t>
                      </a:r>
                    </a:p>
                  </a:txBody>
                  <a:tcPr marL="41587" marR="41587" marT="0" marB="0" anchor="ctr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76858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Samordna arbetet med andra relevanta processer inom organisationen.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673185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Välj metod och verktyg för arbetet.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632512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Säkerställ att det finns kriterier och konsekvenskategorier med tillhörande   </a:t>
                      </a:r>
                      <a:b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</a:b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beskrivningar som är relevanta för organisationen.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85630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Ta fram en rutin för att kommunicera resultat till ledningen.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330807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 fram rutiner för att följa upp och utvärdera arbetet med kontinuitetshantering </a:t>
                      </a:r>
                      <a:b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på organisations- och verksamhetsnivå.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87921"/>
                  </a:ext>
                </a:extLst>
              </a:tr>
            </a:tbl>
          </a:graphicData>
        </a:graphic>
      </p:graphicFrame>
      <p:pic>
        <p:nvPicPr>
          <p:cNvPr id="12" name="Bildobjekt 11">
            <a:extLst>
              <a:ext uri="{FF2B5EF4-FFF2-40B4-BE49-F238E27FC236}">
                <a16:creationId xmlns:a16="http://schemas.microsoft.com/office/drawing/2014/main" id="{1D4CE764-EFA8-4253-8056-AE157162476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34C955FC-9A55-4371-BEBB-F84B7442F620}"/>
              </a:ext>
            </a:extLst>
          </p:cNvPr>
          <p:cNvSpPr/>
          <p:nvPr/>
        </p:nvSpPr>
        <p:spPr>
          <a:xfrm rot="1040454">
            <a:off x="8082470" y="943787"/>
            <a:ext cx="1730182" cy="739324"/>
          </a:xfrm>
          <a:prstGeom prst="roundRect">
            <a:avLst/>
          </a:prstGeom>
          <a:solidFill>
            <a:srgbClr val="822757"/>
          </a:solidFill>
          <a:ln>
            <a:solidFill>
              <a:srgbClr val="822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 dirty="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29A7428-255A-4DDA-AD79-66153410FC28}"/>
              </a:ext>
            </a:extLst>
          </p:cNvPr>
          <p:cNvSpPr/>
          <p:nvPr/>
        </p:nvSpPr>
        <p:spPr>
          <a:xfrm>
            <a:off x="320031" y="5508349"/>
            <a:ext cx="4597734" cy="932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92" b="1" dirty="0">
                <a:latin typeface="Avenir Next LT Pro" panose="020B0504020202020204" pitchFamily="34" charset="0"/>
              </a:rPr>
              <a:t>Använd följande bilagor som stöd:</a:t>
            </a:r>
            <a:br>
              <a:rPr lang="sv-SE" sz="1092" dirty="0">
                <a:latin typeface="Avenir Next LT Pro" panose="020B0504020202020204" pitchFamily="34" charset="0"/>
              </a:rPr>
            </a:br>
            <a:r>
              <a:rPr lang="sv-SE" sz="1092" dirty="0">
                <a:latin typeface="Avenir Next LT Pro" panose="020B0504020202020204" pitchFamily="34" charset="0"/>
              </a:rPr>
              <a:t>0. Introduktion av MSB planeringsstöd riktad mot stadsnät</a:t>
            </a:r>
          </a:p>
          <a:p>
            <a:r>
              <a:rPr lang="sv-SE" sz="1092" dirty="0">
                <a:latin typeface="Avenir Next LT Pro" panose="020B0504020202020204" pitchFamily="34" charset="0"/>
              </a:rPr>
              <a:t>0.1 Exempel på kontinuitetshantering driftövervakning Stadsnät</a:t>
            </a:r>
          </a:p>
          <a:p>
            <a:r>
              <a:rPr lang="sv-SE" sz="1092" dirty="0">
                <a:latin typeface="Avenir Next LT Pro" panose="020B0504020202020204" pitchFamily="34" charset="0"/>
              </a:rPr>
              <a:t>0.2 Exempel på kontinuitetshantering akut fältunderhåll Stadsnät</a:t>
            </a:r>
          </a:p>
          <a:p>
            <a:r>
              <a:rPr lang="sv-SE" sz="1092" dirty="0">
                <a:latin typeface="Avenir Next LT Pro" panose="020B0504020202020204" pitchFamily="34" charset="0"/>
              </a:rPr>
              <a:t>1.1 MSB Tips-for-</a:t>
            </a:r>
            <a:r>
              <a:rPr lang="sv-SE" sz="1092" dirty="0" err="1">
                <a:latin typeface="Avenir Next LT Pro" panose="020B0504020202020204" pitchFamily="34" charset="0"/>
              </a:rPr>
              <a:t>genomforande</a:t>
            </a:r>
            <a:r>
              <a:rPr lang="sv-SE" sz="1092" dirty="0">
                <a:latin typeface="Avenir Next LT Pro" panose="020B0504020202020204" pitchFamily="34" charset="0"/>
              </a:rPr>
              <a:t>-</a:t>
            </a:r>
            <a:r>
              <a:rPr lang="sv-SE" sz="1092" dirty="0" err="1">
                <a:latin typeface="Avenir Next LT Pro" panose="020B0504020202020204" pitchFamily="34" charset="0"/>
              </a:rPr>
              <a:t>av-workshop-i-kontinuitetshantering</a:t>
            </a:r>
            <a:endParaRPr lang="sv-SE" sz="1092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4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7" y="1032460"/>
            <a:ext cx="6968326" cy="479343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 dirty="0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6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88E203E3-4146-4AF9-9FD9-CEC28D3E3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35703"/>
              </p:ext>
            </p:extLst>
          </p:nvPr>
        </p:nvGraphicFramePr>
        <p:xfrm>
          <a:off x="389344" y="1580690"/>
          <a:ext cx="8363602" cy="3666473"/>
        </p:xfrm>
        <a:graphic>
          <a:graphicData uri="http://schemas.openxmlformats.org/drawingml/2006/table">
            <a:tbl>
              <a:tblPr firstRow="1" firstCol="1" bandRow="1"/>
              <a:tblGrid>
                <a:gridCol w="8363602">
                  <a:extLst>
                    <a:ext uri="{9D8B030D-6E8A-4147-A177-3AD203B41FA5}">
                      <a16:colId xmlns:a16="http://schemas.microsoft.com/office/drawing/2014/main" val="2768043792"/>
                    </a:ext>
                  </a:extLst>
                </a:gridCol>
              </a:tblGrid>
              <a:tr h="283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b="1" cap="all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Förbered arbetet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530085"/>
                  </a:ext>
                </a:extLst>
              </a:tr>
              <a:tr h="59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Identifiera berörda personer som är ansvariga för kontinuitetshantering inom vald verksamhet.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5971"/>
                  </a:ext>
                </a:extLst>
              </a:tr>
              <a:tr h="59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effectLst/>
                          <a:latin typeface="Avenir Next LT Pro" panose="020B0504020202020204" pitchFamily="34" charset="0"/>
                          <a:ea typeface="Garamond" panose="02020404030301010803" pitchFamily="18" charset="0"/>
                          <a:cs typeface="Calibri"/>
                        </a:rPr>
                        <a:t>Utbilda berörd personal om planerat kontinuitetsarbete samt metod och verktyg.</a:t>
                      </a: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7205"/>
                  </a:ext>
                </a:extLst>
              </a:tr>
              <a:tr h="59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Planera genomförandet tillsammans med verksamheten.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29532"/>
                  </a:ext>
                </a:extLst>
              </a:tr>
              <a:tr h="532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Bestäm sätt att dokumentera.</a:t>
                      </a:r>
                      <a:b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</a:b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73330"/>
                  </a:ext>
                </a:extLst>
              </a:tr>
              <a:tr h="532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  <a:t>Gör en informationsklassning av materialet.</a:t>
                      </a:r>
                      <a:b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/>
                        </a:rPr>
                      </a:b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Calibri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15910"/>
                  </a:ext>
                </a:extLst>
              </a:tr>
              <a:tr h="532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effectLst/>
                          <a:latin typeface="Avenir Next LT Pro" panose="020B0504020202020204" pitchFamily="34" charset="0"/>
                          <a:ea typeface="Garamond" panose="02020404030301010803" pitchFamily="18" charset="0"/>
                          <a:cs typeface="Calibri"/>
                        </a:rPr>
                        <a:t>Informera berörd verksamheter om planerat arbete.</a:t>
                      </a: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12668"/>
                  </a:ext>
                </a:extLst>
              </a:tr>
            </a:tbl>
          </a:graphicData>
        </a:graphic>
      </p:graphicFrame>
      <p:pic>
        <p:nvPicPr>
          <p:cNvPr id="11" name="Bildobjekt 10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4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44" y="5819809"/>
            <a:ext cx="148250" cy="147287"/>
          </a:xfrm>
          <a:prstGeom prst="rect">
            <a:avLst/>
          </a:prstGeom>
          <a:noFill/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C0A8A2C7-0A4F-4120-924D-9AA0B8B53773}"/>
              </a:ext>
            </a:extLst>
          </p:cNvPr>
          <p:cNvSpPr/>
          <p:nvPr/>
        </p:nvSpPr>
        <p:spPr>
          <a:xfrm rot="1040454">
            <a:off x="7760339" y="1147996"/>
            <a:ext cx="1730182" cy="739324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168E8A4-1062-4C73-9821-64342AD1A6D3}"/>
              </a:ext>
            </a:extLst>
          </p:cNvPr>
          <p:cNvSpPr/>
          <p:nvPr/>
        </p:nvSpPr>
        <p:spPr>
          <a:xfrm>
            <a:off x="385493" y="5897742"/>
            <a:ext cx="4860626" cy="596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92" b="1" dirty="0">
                <a:latin typeface="Avenir Next LT Pro" panose="020B0504020202020204" pitchFamily="34" charset="0"/>
              </a:rPr>
              <a:t>Använd följande bilagor som stöd:</a:t>
            </a:r>
          </a:p>
          <a:p>
            <a:r>
              <a:rPr lang="sv-SE" sz="1092" dirty="0">
                <a:latin typeface="Avenir Next LT Pro" panose="020B0504020202020204" pitchFamily="34" charset="0"/>
              </a:rPr>
              <a:t>1.4 MSB Checklista organisationens arbetet med kontinuitetshantering</a:t>
            </a:r>
            <a:br>
              <a:rPr lang="sv-SE" sz="1092" dirty="0">
                <a:latin typeface="Avenir Next LT Pro" panose="020B0504020202020204" pitchFamily="34" charset="0"/>
              </a:rPr>
            </a:br>
            <a:r>
              <a:rPr lang="sv-SE" sz="1092" dirty="0">
                <a:latin typeface="Avenir Next LT Pro" panose="020B0504020202020204" pitchFamily="34" charset="0"/>
              </a:rPr>
              <a:t>1.5 MSB Checklista verksamheten arbetet med kontinuitetshantering</a:t>
            </a:r>
          </a:p>
        </p:txBody>
      </p:sp>
    </p:spTree>
    <p:extLst>
      <p:ext uri="{BB962C8B-B14F-4D97-AF65-F5344CB8AC3E}">
        <p14:creationId xmlns:p14="http://schemas.microsoft.com/office/powerpoint/2010/main" val="12815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C0C052C7-F6A7-4C58-A961-D89A0C453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77563"/>
              </p:ext>
            </p:extLst>
          </p:nvPr>
        </p:nvGraphicFramePr>
        <p:xfrm>
          <a:off x="320030" y="1338987"/>
          <a:ext cx="9102926" cy="3986941"/>
        </p:xfrm>
        <a:graphic>
          <a:graphicData uri="http://schemas.openxmlformats.org/drawingml/2006/table">
            <a:tbl>
              <a:tblPr firstRow="1" firstCol="1" bandRow="1"/>
              <a:tblGrid>
                <a:gridCol w="9102926">
                  <a:extLst>
                    <a:ext uri="{9D8B030D-6E8A-4147-A177-3AD203B41FA5}">
                      <a16:colId xmlns:a16="http://schemas.microsoft.com/office/drawing/2014/main" val="2702067341"/>
                    </a:ext>
                  </a:extLst>
                </a:gridCol>
              </a:tblGrid>
              <a:tr h="25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b="1" cap="all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Konsekvensanalys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208660"/>
                  </a:ext>
                </a:extLst>
              </a:tr>
              <a:tr h="43830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funktioner och aktiviteter som upprätthåller verksamheten/processen.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64103"/>
                  </a:ext>
                </a:extLst>
              </a:tr>
              <a:tr h="657454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Bedöm vilka konsekvenser en störning i respektive funktion/aktivitet får för de olika kriterierna. Utgå från kriteriemodellen.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175684"/>
                  </a:ext>
                </a:extLst>
              </a:tr>
              <a:tr h="43830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maximalt acceptabel störningsperiod för respektive funktion/aktivitet.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84273"/>
                  </a:ext>
                </a:extLst>
              </a:tr>
              <a:tr h="876606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vilka funktioner/aktiviteter som är kritiska och som ska prioriteras i det fortsatta arbetet (baserat på kriterier, konsekvenser och störningsperioder – stegen ovan).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25497"/>
                  </a:ext>
                </a:extLst>
              </a:tr>
              <a:tr h="43830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vilka interna resurser som de kritiska aktiviteterna är beroende av 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161100"/>
                  </a:ext>
                </a:extLst>
              </a:tr>
              <a:tr h="43830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vilka externa resurser som de kritiska aktiviteterna är beroende av.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385406"/>
                  </a:ext>
                </a:extLst>
              </a:tr>
              <a:tr h="43830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återställningstid och minsta acceptabel kapacitet för resurser och information.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3305"/>
                  </a:ext>
                </a:extLst>
              </a:tr>
            </a:tbl>
          </a:graphicData>
        </a:graphic>
      </p:graphicFrame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9B54078-5C5D-49AD-9C76-F6228619276C}"/>
              </a:ext>
            </a:extLst>
          </p:cNvPr>
          <p:cNvSpPr/>
          <p:nvPr/>
        </p:nvSpPr>
        <p:spPr>
          <a:xfrm rot="1040454">
            <a:off x="8123182" y="657411"/>
            <a:ext cx="1730182" cy="739324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34D5640-9651-48B9-B5B0-9020207A5CA7}"/>
              </a:ext>
            </a:extLst>
          </p:cNvPr>
          <p:cNvSpPr/>
          <p:nvPr/>
        </p:nvSpPr>
        <p:spPr>
          <a:xfrm>
            <a:off x="320030" y="5794913"/>
            <a:ext cx="4322017" cy="932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92" b="1" dirty="0">
                <a:latin typeface="Avenir Next LT Pro" panose="020B0504020202020204" pitchFamily="34" charset="0"/>
              </a:rPr>
              <a:t>Använd följande bilaga som stöd:</a:t>
            </a:r>
            <a:endParaRPr lang="sv-SE" sz="1092" dirty="0">
              <a:latin typeface="Avenir Next LT Pro" panose="020B0504020202020204" pitchFamily="34" charset="0"/>
            </a:endParaRPr>
          </a:p>
          <a:p>
            <a:r>
              <a:rPr lang="sv-SE" sz="1092" dirty="0">
                <a:latin typeface="Avenir Next LT Pro" panose="020B0504020202020204" pitchFamily="34" charset="0"/>
              </a:rPr>
              <a:t>0.1 Exempel på kontinuitetshantering driftövervakning Stadsnät</a:t>
            </a:r>
          </a:p>
          <a:p>
            <a:r>
              <a:rPr lang="sv-SE" sz="1092" dirty="0">
                <a:latin typeface="Avenir Next LT Pro" panose="020B0504020202020204" pitchFamily="34" charset="0"/>
              </a:rPr>
              <a:t>0.2 Exempel på kontinuitetshantering akut fältunderhåll Stadsnät</a:t>
            </a:r>
            <a:br>
              <a:rPr lang="sv-SE" sz="1092" dirty="0">
                <a:latin typeface="Avenir Next LT Pro" panose="020B0504020202020204" pitchFamily="34" charset="0"/>
              </a:rPr>
            </a:br>
            <a:r>
              <a:rPr lang="sv-SE" sz="1092" dirty="0">
                <a:latin typeface="Avenir Next LT Pro" panose="020B0504020202020204" pitchFamily="34" charset="0"/>
              </a:rPr>
              <a:t>1.2 MSB Processbild konsekvensanalys.</a:t>
            </a:r>
          </a:p>
          <a:p>
            <a:r>
              <a:rPr lang="sv-SE" sz="1092" dirty="0">
                <a:latin typeface="Avenir Next LT Pro" panose="020B0504020202020204" pitchFamily="34" charset="0"/>
              </a:rPr>
              <a:t>1.2.1 MSB Mall konsekvensanalys och riskbedömning steg 2</a:t>
            </a:r>
          </a:p>
        </p:txBody>
      </p:sp>
    </p:spTree>
    <p:extLst>
      <p:ext uri="{BB962C8B-B14F-4D97-AF65-F5344CB8AC3E}">
        <p14:creationId xmlns:p14="http://schemas.microsoft.com/office/powerpoint/2010/main" val="394814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 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96C737E-8259-4884-954D-3AA9C5E6F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020187"/>
              </p:ext>
            </p:extLst>
          </p:nvPr>
        </p:nvGraphicFramePr>
        <p:xfrm>
          <a:off x="273824" y="2135183"/>
          <a:ext cx="8964303" cy="1924812"/>
        </p:xfrm>
        <a:graphic>
          <a:graphicData uri="http://schemas.openxmlformats.org/drawingml/2006/table">
            <a:tbl>
              <a:tblPr firstRow="1" firstCol="1" bandRow="1"/>
              <a:tblGrid>
                <a:gridCol w="8964303">
                  <a:extLst>
                    <a:ext uri="{9D8B030D-6E8A-4147-A177-3AD203B41FA5}">
                      <a16:colId xmlns:a16="http://schemas.microsoft.com/office/drawing/2014/main" val="4068519374"/>
                    </a:ext>
                  </a:extLst>
                </a:gridCol>
              </a:tblGrid>
              <a:tr h="175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b="1" cap="all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Riskbedömning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758757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riskhändelser som kan påverka tillgängligheten hos resurserna.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91494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befintlig redundans (t.ex. reservlösningar).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16382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Bedöm om resurserna kan återställas i tid efter en inträffad riskhändelse.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79835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Bedöm om riskerna mot resurserna är acceptabla eller om det behövs åtgärder för att stärka redundansen.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53585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åtgärdsbehov och ta fram åtgärdsförslag.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345600"/>
                  </a:ext>
                </a:extLst>
              </a:tr>
            </a:tbl>
          </a:graphicData>
        </a:graphic>
      </p:graphicFrame>
      <p:pic>
        <p:nvPicPr>
          <p:cNvPr id="8193" name="Bildobjekt 23">
            <a:extLst>
              <a:ext uri="{FF2B5EF4-FFF2-40B4-BE49-F238E27FC236}">
                <a16:creationId xmlns:a16="http://schemas.microsoft.com/office/drawing/2014/main" id="{B1A14C04-6054-4470-9A9D-79EDDAB8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" y="0"/>
            <a:ext cx="146325" cy="1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353C76FA-BA4C-4BAC-8109-BE66B8C45773}"/>
              </a:ext>
            </a:extLst>
          </p:cNvPr>
          <p:cNvSpPr/>
          <p:nvPr/>
        </p:nvSpPr>
        <p:spPr>
          <a:xfrm rot="1040454">
            <a:off x="7968962" y="1765521"/>
            <a:ext cx="1730182" cy="739324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145A849-F7A6-E7B7-1F7C-6E4E7BE78C92}"/>
              </a:ext>
            </a:extLst>
          </p:cNvPr>
          <p:cNvSpPr txBox="1"/>
          <p:nvPr/>
        </p:nvSpPr>
        <p:spPr>
          <a:xfrm>
            <a:off x="307523" y="4897707"/>
            <a:ext cx="61014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latin typeface="Avenir Next LT Pro" panose="020B0504020202020204" pitchFamily="34" charset="0"/>
              </a:rPr>
              <a:t>Använd följande bilaga som stöd:</a:t>
            </a:r>
            <a:endParaRPr lang="sv-SE" sz="1100" dirty="0">
              <a:latin typeface="Avenir Next LT Pro" panose="020B0504020202020204" pitchFamily="34" charset="0"/>
            </a:endParaRPr>
          </a:p>
          <a:p>
            <a:r>
              <a:rPr lang="sv-SE" sz="1100" dirty="0">
                <a:latin typeface="Avenir Next LT Pro" panose="020B0504020202020204" pitchFamily="34" charset="0"/>
              </a:rPr>
              <a:t>0.1 Exempel på kontinuitetshantering driftövervakning Stadsnät</a:t>
            </a:r>
          </a:p>
          <a:p>
            <a:r>
              <a:rPr lang="sv-SE" sz="1100" dirty="0">
                <a:latin typeface="Avenir Next LT Pro" panose="020B0504020202020204" pitchFamily="34" charset="0"/>
              </a:rPr>
              <a:t>0.2 Exempel på kontinuitetshantering akut fältunderhåll Stadsnät</a:t>
            </a:r>
          </a:p>
          <a:p>
            <a:r>
              <a:rPr lang="sv-SE" sz="1100" dirty="0">
                <a:latin typeface="Avenir Next LT Pro" panose="020B0504020202020204" pitchFamily="34" charset="0"/>
              </a:rPr>
              <a:t>1.2.1 MSB Mall konsekvensanalys och riskbedömning steg 2</a:t>
            </a:r>
          </a:p>
          <a:p>
            <a:r>
              <a:rPr lang="sv-SE" sz="1100" dirty="0">
                <a:latin typeface="Avenir Next LT Pro" panose="020B0504020202020204" pitchFamily="34" charset="0"/>
              </a:rPr>
              <a:t>1.3 MSB Åtgärdsplan för kontinuitetshantering</a:t>
            </a:r>
            <a:br>
              <a:rPr lang="sv-SE" sz="1100" dirty="0">
                <a:latin typeface="Avenir Next LT Pro" panose="020B0504020202020204" pitchFamily="34" charset="0"/>
              </a:rPr>
            </a:br>
            <a:r>
              <a:rPr lang="sv-SE" sz="1100" dirty="0">
                <a:latin typeface="Avenir Next LT Pro" panose="020B0504020202020204" pitchFamily="34" charset="0"/>
              </a:rPr>
              <a:t>1.3.1 MSB Vad är en kontinuitetsplan</a:t>
            </a:r>
          </a:p>
        </p:txBody>
      </p:sp>
    </p:spTree>
    <p:extLst>
      <p:ext uri="{BB962C8B-B14F-4D97-AF65-F5344CB8AC3E}">
        <p14:creationId xmlns:p14="http://schemas.microsoft.com/office/powerpoint/2010/main" val="16915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Ledningssystem för kontinuitet 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14BD0F26-A95C-4533-B631-FA76005EF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19557"/>
              </p:ext>
            </p:extLst>
          </p:nvPr>
        </p:nvGraphicFramePr>
        <p:xfrm>
          <a:off x="227616" y="2227598"/>
          <a:ext cx="8825680" cy="1641920"/>
        </p:xfrm>
        <a:graphic>
          <a:graphicData uri="http://schemas.openxmlformats.org/drawingml/2006/table">
            <a:tbl>
              <a:tblPr firstRow="1" firstCol="1" bandRow="1"/>
              <a:tblGrid>
                <a:gridCol w="8825680">
                  <a:extLst>
                    <a:ext uri="{9D8B030D-6E8A-4147-A177-3AD203B41FA5}">
                      <a16:colId xmlns:a16="http://schemas.microsoft.com/office/drawing/2014/main" val="1138797225"/>
                    </a:ext>
                  </a:extLst>
                </a:gridCol>
              </a:tblGrid>
              <a:tr h="25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b="1" cap="all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genomför åtgärder </a:t>
                      </a:r>
                      <a:endParaRPr lang="sv-SE" sz="1700">
                        <a:effectLst/>
                        <a:latin typeface="Century Gothic" panose="020B0502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14524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Återkoppla resultatet och förslag på åtgärder som behöver beslutas till ledningen (eller annan beslutsfattare/beslutsnivå) enligt framtagen rutin.</a:t>
                      </a:r>
                      <a:endParaRPr lang="sv-SE" sz="1700" dirty="0">
                        <a:effectLst/>
                        <a:latin typeface="Century Gothic" panose="020B0502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06388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Återkoppla resultatet och beslutade åtgärder till verksamheten enligt framtagen rutin.</a:t>
                      </a:r>
                      <a:endParaRPr lang="sv-SE" sz="1700" dirty="0">
                        <a:effectLst/>
                        <a:latin typeface="Century Gothic" panose="020B0502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50570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Genomför åtgärder.</a:t>
                      </a:r>
                      <a:endParaRPr lang="sv-SE" sz="1700" dirty="0">
                        <a:effectLst/>
                        <a:latin typeface="Century Gothic" panose="020B0502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20177"/>
                  </a:ext>
                </a:extLst>
              </a:tr>
            </a:tbl>
          </a:graphicData>
        </a:graphic>
      </p:graphicFrame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92CC878-9F84-4D7A-A5F1-15F8E424EBBF}"/>
              </a:ext>
            </a:extLst>
          </p:cNvPr>
          <p:cNvSpPr/>
          <p:nvPr/>
        </p:nvSpPr>
        <p:spPr>
          <a:xfrm rot="1040454">
            <a:off x="7876547" y="1775526"/>
            <a:ext cx="1730182" cy="739324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4A59009-D8C3-A688-2227-FBD2B29255B4}"/>
              </a:ext>
            </a:extLst>
          </p:cNvPr>
          <p:cNvSpPr txBox="1"/>
          <p:nvPr/>
        </p:nvSpPr>
        <p:spPr>
          <a:xfrm>
            <a:off x="307523" y="4897707"/>
            <a:ext cx="61014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 dirty="0">
                <a:latin typeface="Avenir Next LT Pro" panose="020B0504020202020204" pitchFamily="34" charset="0"/>
              </a:rPr>
              <a:t>Använd följande bilaga som stöd:</a:t>
            </a:r>
            <a:endParaRPr lang="sv-SE" sz="1100" dirty="0">
              <a:latin typeface="Avenir Next LT Pro" panose="020B0504020202020204" pitchFamily="34" charset="0"/>
            </a:endParaRPr>
          </a:p>
          <a:p>
            <a:r>
              <a:rPr lang="sv-SE" sz="1100" dirty="0">
                <a:latin typeface="Avenir Next LT Pro" panose="020B0504020202020204" pitchFamily="34" charset="0"/>
              </a:rPr>
              <a:t>0.1 Exempel på kontinuitetshantering driftövervakning Stadsnät</a:t>
            </a:r>
          </a:p>
          <a:p>
            <a:r>
              <a:rPr lang="sv-SE" sz="1100" dirty="0">
                <a:latin typeface="Avenir Next LT Pro" panose="020B0504020202020204" pitchFamily="34" charset="0"/>
              </a:rPr>
              <a:t>0.2 Exempel på kontinuitetshantering akut fältunderhåll Stadsnät</a:t>
            </a:r>
          </a:p>
          <a:p>
            <a:r>
              <a:rPr lang="sv-SE" sz="1100" dirty="0">
                <a:latin typeface="Avenir Next LT Pro" panose="020B0504020202020204" pitchFamily="34" charset="0"/>
              </a:rPr>
              <a:t>1.2.1 MSB Mall konsekvensanalys och riskbedömning steg 2</a:t>
            </a:r>
          </a:p>
          <a:p>
            <a:r>
              <a:rPr lang="sv-SE" sz="1100" dirty="0">
                <a:latin typeface="Avenir Next LT Pro" panose="020B0504020202020204" pitchFamily="34" charset="0"/>
              </a:rPr>
              <a:t>1.3 MSB Åtgärdsplan för kontinuitetshantering</a:t>
            </a:r>
            <a:br>
              <a:rPr lang="sv-SE" sz="1100" dirty="0">
                <a:latin typeface="Avenir Next LT Pro" panose="020B0504020202020204" pitchFamily="34" charset="0"/>
              </a:rPr>
            </a:br>
            <a:r>
              <a:rPr lang="sv-SE" sz="1100" dirty="0">
                <a:latin typeface="Avenir Next LT Pro" panose="020B0504020202020204" pitchFamily="34" charset="0"/>
              </a:rPr>
              <a:t>1.3.1 MSB Vad är en kontinuitetsplan</a:t>
            </a:r>
          </a:p>
        </p:txBody>
      </p:sp>
    </p:spTree>
    <p:extLst>
      <p:ext uri="{BB962C8B-B14F-4D97-AF65-F5344CB8AC3E}">
        <p14:creationId xmlns:p14="http://schemas.microsoft.com/office/powerpoint/2010/main" val="94138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Ledningssystem för kontinuitet 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B9A4354-7A1F-4F31-A9EC-866618230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97019"/>
              </p:ext>
            </p:extLst>
          </p:nvPr>
        </p:nvGraphicFramePr>
        <p:xfrm>
          <a:off x="366239" y="1534482"/>
          <a:ext cx="8640849" cy="2202053"/>
        </p:xfrm>
        <a:graphic>
          <a:graphicData uri="http://schemas.openxmlformats.org/drawingml/2006/table">
            <a:tbl>
              <a:tblPr firstRow="1" firstCol="1" bandRow="1"/>
              <a:tblGrid>
                <a:gridCol w="8640849">
                  <a:extLst>
                    <a:ext uri="{9D8B030D-6E8A-4147-A177-3AD203B41FA5}">
                      <a16:colId xmlns:a16="http://schemas.microsoft.com/office/drawing/2014/main" val="2479108806"/>
                    </a:ext>
                  </a:extLst>
                </a:gridCol>
              </a:tblGrid>
              <a:tr h="255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b="1" cap="all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KOMMUNICERA, TESTA och öva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10188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kontinuitetsplanen/-planerna till verksamheten.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738194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Utbilda verksamheten om kontinuitetsplanen/-planerna.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05652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Öva verksamheten i kontinuitetsplanen/-planerna.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66138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Testa och/eller övat kontinuitetsförmågan.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64324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Utvärdera övningen/-</a:t>
                      </a:r>
                      <a:r>
                        <a:rPr lang="sv-SE" sz="170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arna</a:t>
                      </a: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(eller inträffade händelser).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61965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resultatet av övningen/-</a:t>
                      </a:r>
                      <a:r>
                        <a:rPr lang="sv-SE" sz="1700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arna</a:t>
                      </a: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(eller inträffade händelser) och behov av eventuella åtgärder till berörd verksamhet.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41154"/>
                  </a:ext>
                </a:extLst>
              </a:tr>
            </a:tbl>
          </a:graphicData>
        </a:graphic>
      </p:graphicFrame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A37620F5-98D7-47FC-A601-47C1CE0149E7}"/>
              </a:ext>
            </a:extLst>
          </p:cNvPr>
          <p:cNvSpPr/>
          <p:nvPr/>
        </p:nvSpPr>
        <p:spPr>
          <a:xfrm rot="1040454">
            <a:off x="7976842" y="1163236"/>
            <a:ext cx="1730182" cy="739324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</p:spTree>
    <p:extLst>
      <p:ext uri="{BB962C8B-B14F-4D97-AF65-F5344CB8AC3E}">
        <p14:creationId xmlns:p14="http://schemas.microsoft.com/office/powerpoint/2010/main" val="37586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23145A43-34B8-4445-8892-ED6877ABD97D}"/>
              </a:ext>
            </a:extLst>
          </p:cNvPr>
          <p:cNvSpPr txBox="1"/>
          <p:nvPr/>
        </p:nvSpPr>
        <p:spPr>
          <a:xfrm>
            <a:off x="144608" y="48929"/>
            <a:ext cx="8245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>
                <a:solidFill>
                  <a:srgbClr val="39505C"/>
                </a:solidFill>
                <a:latin typeface="Avenir Next LT Pro" panose="020B0504020202020204" pitchFamily="34" charset="0"/>
              </a:rPr>
              <a:t>Kontinuitetshantering</a:t>
            </a:r>
          </a:p>
          <a:p>
            <a:r>
              <a:rPr lang="sv-SE" sz="2400" b="1">
                <a:solidFill>
                  <a:srgbClr val="39505C"/>
                </a:solidFill>
                <a:latin typeface="Avenir Next LT Pro" panose="020B0504020202020204" pitchFamily="34" charset="0"/>
              </a:rPr>
              <a:t>System och metod för kontinuitet– Genomföra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73B34B-0309-4F1D-8D87-1E8769E730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"/>
          <a:stretch/>
        </p:blipFill>
        <p:spPr bwMode="auto">
          <a:xfrm>
            <a:off x="9910748" y="48929"/>
            <a:ext cx="2125556" cy="180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0A091AF-CCD2-425B-8B20-EDBEE9B9C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0503"/>
              </p:ext>
            </p:extLst>
          </p:nvPr>
        </p:nvGraphicFramePr>
        <p:xfrm>
          <a:off x="273824" y="1699290"/>
          <a:ext cx="9149134" cy="3604133"/>
        </p:xfrm>
        <a:graphic>
          <a:graphicData uri="http://schemas.openxmlformats.org/drawingml/2006/table">
            <a:tbl>
              <a:tblPr firstRow="1" firstCol="1" bandRow="1"/>
              <a:tblGrid>
                <a:gridCol w="9149134">
                  <a:extLst>
                    <a:ext uri="{9D8B030D-6E8A-4147-A177-3AD203B41FA5}">
                      <a16:colId xmlns:a16="http://schemas.microsoft.com/office/drawing/2014/main" val="1573034486"/>
                    </a:ext>
                  </a:extLst>
                </a:gridCol>
              </a:tblGrid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VIDAREUTVECKLA ARBETET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67832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Följ upp arbetet enligt framtagen rutin.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90342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behov av åtgärder baserat på uppföljningen av arbetet.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768821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Utvärdera arbetet enligt framtagen rutin.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59624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Identifiera behov av åtgärder baserat utvärderingen. 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65983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resultatet av uppföljningen, utvärderingen och eventuella åtgärdsförslag till ledningen  (eller annan beslutsfattare/beslutsnivå).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51048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Kommunicera resultatet av uppföljningen, utvärderingen och eventuella åtgärdsförslag till verksamheterna.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77191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Genomför åtgärder för att förbättra arbetet.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788235"/>
                  </a:ext>
                </a:extLst>
              </a:tr>
              <a:tr h="553723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Regelbundet och utifrån behov uppdatera verksamhetens konsekvensanalys och riskbedömning.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864137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7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Regelbundet och utifrån behov uppdatera kontinuitetsplanerna</a:t>
                      </a:r>
                      <a:r>
                        <a:rPr lang="sv-SE" sz="1700" strike="sng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sv-SE" sz="1700" dirty="0">
                        <a:effectLst/>
                        <a:latin typeface="Avenir Next LT Pro" panose="020B0504020202020204" pitchFamily="34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87" marR="41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080617"/>
                  </a:ext>
                </a:extLst>
              </a:tr>
            </a:tbl>
          </a:graphicData>
        </a:graphic>
      </p:graphicFrame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189DC42-D0C2-46BF-A853-8591CC6E5D6D}"/>
              </a:ext>
            </a:extLst>
          </p:cNvPr>
          <p:cNvSpPr/>
          <p:nvPr/>
        </p:nvSpPr>
        <p:spPr>
          <a:xfrm rot="1040454">
            <a:off x="8285335" y="1329627"/>
            <a:ext cx="1730182" cy="739324"/>
          </a:xfrm>
          <a:prstGeom prst="round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40">
                <a:latin typeface="Avenir Next LT Pro" panose="020B0504020202020204" pitchFamily="34" charset="0"/>
              </a:rPr>
              <a:t>Saker att göra!</a:t>
            </a:r>
          </a:p>
        </p:txBody>
      </p:sp>
    </p:spTree>
    <p:extLst>
      <p:ext uri="{BB962C8B-B14F-4D97-AF65-F5344CB8AC3E}">
        <p14:creationId xmlns:p14="http://schemas.microsoft.com/office/powerpoint/2010/main" val="3839068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NF">
      <a:dk1>
        <a:srgbClr val="1A1A1A"/>
      </a:dk1>
      <a:lt1>
        <a:srgbClr val="F5F5ED"/>
      </a:lt1>
      <a:dk2>
        <a:srgbClr val="39505C"/>
      </a:dk2>
      <a:lt2>
        <a:srgbClr val="DED6BF"/>
      </a:lt2>
      <a:accent1>
        <a:srgbClr val="FF990A"/>
      </a:accent1>
      <a:accent2>
        <a:srgbClr val="729D74"/>
      </a:accent2>
      <a:accent3>
        <a:srgbClr val="415644"/>
      </a:accent3>
      <a:accent4>
        <a:srgbClr val="232323"/>
      </a:accent4>
      <a:accent5>
        <a:srgbClr val="3B332C"/>
      </a:accent5>
      <a:accent6>
        <a:srgbClr val="E3E3E1"/>
      </a:accent6>
      <a:hlink>
        <a:srgbClr val="FF990A"/>
      </a:hlink>
      <a:folHlink>
        <a:srgbClr val="FF99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NF MALL TLP_CLEAR" id="{D8F2B15B-BC06-4C3C-B5AA-20FEF01E40DF}" vid="{6BFFA6E6-46BF-435F-8D52-6384CDDD392D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NF MALL TLP_CLEAR" id="{D8F2B15B-BC06-4C3C-B5AA-20FEF01E40DF}" vid="{B7FD5054-CCF5-49F2-9683-8D212260C0E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A3F8767D5784E99ED4460ED40AA8F" ma:contentTypeVersion="12" ma:contentTypeDescription="Skapa ett nytt dokument." ma:contentTypeScope="" ma:versionID="f667b9821910a50bbf97391a617270fd">
  <xsd:schema xmlns:xsd="http://www.w3.org/2001/XMLSchema" xmlns:xs="http://www.w3.org/2001/XMLSchema" xmlns:p="http://schemas.microsoft.com/office/2006/metadata/properties" xmlns:ns2="48d48173-760f-4560-b4d5-925a7abf1207" targetNamespace="http://schemas.microsoft.com/office/2006/metadata/properties" ma:root="true" ma:fieldsID="3bce13185916956b9da864ffc994f67f" ns2:_="">
    <xsd:import namespace="48d48173-760f-4560-b4d5-925a7abf1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48173-760f-4560-b4d5-925a7abf12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eringar" ma:readOnly="false" ma:fieldId="{5cf76f15-5ced-4ddc-b409-7134ff3c332f}" ma:taxonomyMulti="true" ma:sspId="47a5f835-f170-4985-8acf-d49f3b2458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d48173-760f-4560-b4d5-925a7abf12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282D40-40EC-4BD3-A560-087403CB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d48173-760f-4560-b4d5-925a7abf12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09B4E4-23D1-4A22-B9A7-DC0CD8169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C2960-96D2-4D81-AC46-8A84D9BBF5EA}">
  <ds:schemaRefs>
    <ds:schemaRef ds:uri="60a0713d-4b8a-4fdc-9d69-8392a5c6cc00"/>
    <ds:schemaRef ds:uri="http://schemas.microsoft.com/office/2006/metadata/properties"/>
    <ds:schemaRef ds:uri="http://schemas.microsoft.com/office/infopath/2007/PartnerControls"/>
    <ds:schemaRef ds:uri="48d48173-760f-4560-b4d5-925a7abf12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SSNF MALL TLP_CLEAR</Template>
  <TotalTime>343</TotalTime>
  <Words>1104</Words>
  <Application>Microsoft Office PowerPoint</Application>
  <PresentationFormat>Bredbild</PresentationFormat>
  <Paragraphs>120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Arial</vt:lpstr>
      <vt:lpstr>Avenir Next LT Pro</vt:lpstr>
      <vt:lpstr>Avenir Next LT Pro Demi</vt:lpstr>
      <vt:lpstr>Calibri</vt:lpstr>
      <vt:lpstr>Calibri Light</vt:lpstr>
      <vt:lpstr>Century Gothic</vt:lpstr>
      <vt:lpstr>LL Akkurat</vt:lpstr>
      <vt:lpstr>Wingdings</vt:lpstr>
      <vt:lpstr>Office-tema</vt:lpstr>
      <vt:lpstr>Anpassad 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Jimmy Persson</dc:creator>
  <cp:lastModifiedBy>Lars Björkman</cp:lastModifiedBy>
  <cp:revision>57</cp:revision>
  <dcterms:created xsi:type="dcterms:W3CDTF">2023-05-16T08:48:45Z</dcterms:created>
  <dcterms:modified xsi:type="dcterms:W3CDTF">2026-06-08T09:05:26Z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0x010100DDEA3F8767D5784E99ED4460ED40AA8F</vt:lpwstr>
  </property>
  <property fmtid="{D5CDD505-2E9C-101B-9397-08002B2CF9AE}" pid="3" name="MediaServiceImageTags">
    <vt:lpwstr/>
  </property>
</Properties>
</file>