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78" r:id="rId5"/>
    <p:sldId id="256" r:id="rId6"/>
    <p:sldId id="845" r:id="rId7"/>
    <p:sldId id="1928" r:id="rId8"/>
    <p:sldId id="1920" r:id="rId9"/>
    <p:sldId id="1451" r:id="rId10"/>
    <p:sldId id="1921" r:id="rId11"/>
    <p:sldId id="1922" r:id="rId12"/>
    <p:sldId id="1923" r:id="rId13"/>
    <p:sldId id="1924" r:id="rId14"/>
    <p:sldId id="1925" r:id="rId15"/>
    <p:sldId id="1926" r:id="rId16"/>
    <p:sldId id="1927" r:id="rId17"/>
    <p:sldId id="1916" r:id="rId18"/>
    <p:sldId id="1929" r:id="rId19"/>
    <p:sldId id="1931" r:id="rId20"/>
    <p:sldId id="1930" r:id="rId21"/>
    <p:sldId id="1932" r:id="rId22"/>
    <p:sldId id="1933" r:id="rId23"/>
    <p:sldId id="1934" r:id="rId24"/>
    <p:sldId id="1935" r:id="rId25"/>
    <p:sldId id="1936" r:id="rId26"/>
    <p:sldId id="1937" r:id="rId27"/>
    <p:sldId id="1938" r:id="rId28"/>
    <p:sldId id="1939" r:id="rId29"/>
    <p:sldId id="1940" r:id="rId30"/>
    <p:sldId id="1941" r:id="rId31"/>
    <p:sldId id="1942" r:id="rId32"/>
    <p:sldId id="1943" r:id="rId33"/>
    <p:sldId id="1944" r:id="rId34"/>
    <p:sldId id="1945" r:id="rId35"/>
    <p:sldId id="1946" r:id="rId36"/>
    <p:sldId id="1947" r:id="rId37"/>
    <p:sldId id="1948" r:id="rId38"/>
    <p:sldId id="1949" r:id="rId39"/>
    <p:sldId id="1950" r:id="rId40"/>
    <p:sldId id="1951" r:id="rId41"/>
    <p:sldId id="1952" r:id="rId42"/>
    <p:sldId id="1953" r:id="rId43"/>
    <p:sldId id="1954" r:id="rId44"/>
    <p:sldId id="1955" r:id="rId45"/>
    <p:sldId id="1956" r:id="rId46"/>
    <p:sldId id="1957" r:id="rId47"/>
    <p:sldId id="1958" r:id="rId48"/>
    <p:sldId id="1959" r:id="rId49"/>
    <p:sldId id="1960" r:id="rId50"/>
    <p:sldId id="1833" r:id="rId5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6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DC5E1-05C8-F019-4061-423CC8B9609D}" v="199" dt="2024-03-06T07:53:49.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yna Bergman" userId="S::kateryna.bergman@stadsnatsforeningen.se::cbf7350e-6015-49d6-a565-572ddb1890f2" providerId="AD" clId="Web-{025DC5E1-05C8-F019-4061-423CC8B9609D}"/>
    <pc:docChg chg="modSld">
      <pc:chgData name="Kateryna Bergman" userId="S::kateryna.bergman@stadsnatsforeningen.se::cbf7350e-6015-49d6-a565-572ddb1890f2" providerId="AD" clId="Web-{025DC5E1-05C8-F019-4061-423CC8B9609D}" dt="2024-03-06T07:51:45.554" v="146" actId="20577"/>
      <pc:docMkLst>
        <pc:docMk/>
      </pc:docMkLst>
      <pc:sldChg chg="addSp delSp modSp">
        <pc:chgData name="Kateryna Bergman" userId="S::kateryna.bergman@stadsnatsforeningen.se::cbf7350e-6015-49d6-a565-572ddb1890f2" providerId="AD" clId="Web-{025DC5E1-05C8-F019-4061-423CC8B9609D}" dt="2024-03-06T07:51:21.038" v="144" actId="20577"/>
        <pc:sldMkLst>
          <pc:docMk/>
          <pc:sldMk cId="2645263245" sldId="1946"/>
        </pc:sldMkLst>
        <pc:spChg chg="add del">
          <ac:chgData name="Kateryna Bergman" userId="S::kateryna.bergman@stadsnatsforeningen.se::cbf7350e-6015-49d6-a565-572ddb1890f2" providerId="AD" clId="Web-{025DC5E1-05C8-F019-4061-423CC8B9609D}" dt="2024-03-06T07:41:36.970" v="32"/>
          <ac:spMkLst>
            <pc:docMk/>
            <pc:sldMk cId="2645263245" sldId="1946"/>
            <ac:spMk id="2" creationId="{871FC4B5-D2E8-7761-BDE6-400BFDC121A1}"/>
          </ac:spMkLst>
        </pc:spChg>
        <pc:spChg chg="mod">
          <ac:chgData name="Kateryna Bergman" userId="S::kateryna.bergman@stadsnatsforeningen.se::cbf7350e-6015-49d6-a565-572ddb1890f2" providerId="AD" clId="Web-{025DC5E1-05C8-F019-4061-423CC8B9609D}" dt="2024-03-06T07:51:21.038" v="144" actId="20577"/>
          <ac:spMkLst>
            <pc:docMk/>
            <pc:sldMk cId="2645263245" sldId="1946"/>
            <ac:spMk id="8" creationId="{CB6B46C7-83EF-99A5-2370-D456B08531D9}"/>
          </ac:spMkLst>
        </pc:spChg>
        <pc:picChg chg="add mod">
          <ac:chgData name="Kateryna Bergman" userId="S::kateryna.bergman@stadsnatsforeningen.se::cbf7350e-6015-49d6-a565-572ddb1890f2" providerId="AD" clId="Web-{025DC5E1-05C8-F019-4061-423CC8B9609D}" dt="2024-03-06T07:47:08.529" v="114" actId="1076"/>
          <ac:picMkLst>
            <pc:docMk/>
            <pc:sldMk cId="2645263245" sldId="1946"/>
            <ac:picMk id="3" creationId="{D3C0F645-7B2D-9E63-F88F-4F5AAD0ED64D}"/>
          </ac:picMkLst>
        </pc:picChg>
      </pc:sldChg>
      <pc:sldChg chg="modSp">
        <pc:chgData name="Kateryna Bergman" userId="S::kateryna.bergman@stadsnatsforeningen.se::cbf7350e-6015-49d6-a565-572ddb1890f2" providerId="AD" clId="Web-{025DC5E1-05C8-F019-4061-423CC8B9609D}" dt="2024-03-06T07:51:45.554" v="146" actId="20577"/>
        <pc:sldMkLst>
          <pc:docMk/>
          <pc:sldMk cId="1540669809" sldId="1947"/>
        </pc:sldMkLst>
        <pc:spChg chg="mod">
          <ac:chgData name="Kateryna Bergman" userId="S::kateryna.bergman@stadsnatsforeningen.se::cbf7350e-6015-49d6-a565-572ddb1890f2" providerId="AD" clId="Web-{025DC5E1-05C8-F019-4061-423CC8B9609D}" dt="2024-03-06T07:51:45.554" v="146" actId="20577"/>
          <ac:spMkLst>
            <pc:docMk/>
            <pc:sldMk cId="1540669809" sldId="1947"/>
            <ac:spMk id="8" creationId="{2D824638-B410-A5E5-A601-CFF617293C9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1697B0E-2AAC-26F1-AA5E-FD32A3E328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D7B3E5E-8EA4-51B3-9B0E-AD1527D9F9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EF772B-9202-4E1C-B87F-60881859354D}" type="datetimeFigureOut">
              <a:rPr lang="sv-SE" smtClean="0"/>
              <a:t>2024-03-05</a:t>
            </a:fld>
            <a:endParaRPr lang="sv-SE"/>
          </a:p>
        </p:txBody>
      </p:sp>
      <p:sp>
        <p:nvSpPr>
          <p:cNvPr id="4" name="Platshållare för sidfot 3">
            <a:extLst>
              <a:ext uri="{FF2B5EF4-FFF2-40B4-BE49-F238E27FC236}">
                <a16:creationId xmlns:a16="http://schemas.microsoft.com/office/drawing/2014/main" id="{BA8E9B0C-5066-EE56-B785-27B4D16820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CCF8E98D-8C6C-A035-927F-4D262ADD5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805D9B-9564-491B-BF62-485E2FF6FCAF}" type="slidenum">
              <a:rPr lang="sv-SE" smtClean="0"/>
              <a:t>‹#›</a:t>
            </a:fld>
            <a:endParaRPr lang="sv-SE"/>
          </a:p>
        </p:txBody>
      </p:sp>
    </p:spTree>
    <p:extLst>
      <p:ext uri="{BB962C8B-B14F-4D97-AF65-F5344CB8AC3E}">
        <p14:creationId xmlns:p14="http://schemas.microsoft.com/office/powerpoint/2010/main" val="98835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D1760-43B6-4766-991D-E1A29EEBD58E}" type="datetimeFigureOut">
              <a:rPr lang="sv-SE" smtClean="0"/>
              <a:t>2024-03-05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7EC24-29EB-4641-BD9B-F96940E29CBD}" type="slidenum">
              <a:rPr lang="sv-SE" smtClean="0"/>
              <a:t>‹#›</a:t>
            </a:fld>
            <a:endParaRPr lang="sv-SE"/>
          </a:p>
        </p:txBody>
      </p:sp>
    </p:spTree>
    <p:extLst>
      <p:ext uri="{BB962C8B-B14F-4D97-AF65-F5344CB8AC3E}">
        <p14:creationId xmlns:p14="http://schemas.microsoft.com/office/powerpoint/2010/main" val="107305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EDD0E-34DD-76EE-EFF8-334E790D6E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38B120-E795-B21B-85D7-26B49920D6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8DC407D-C835-B40C-13C6-A594215D8A56}"/>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2F4DA54D-0BF4-BAAE-9A1B-C5D853D53EF3}"/>
              </a:ext>
            </a:extLst>
          </p:cNvPr>
          <p:cNvSpPr>
            <a:spLocks noGrp="1"/>
          </p:cNvSpPr>
          <p:nvPr>
            <p:ph type="sldNum" sz="quarter" idx="5"/>
          </p:nvPr>
        </p:nvSpPr>
        <p:spPr/>
        <p:txBody>
          <a:bodyPr/>
          <a:lstStyle/>
          <a:p>
            <a:fld id="{DED7B2AE-22AA-44AE-BA66-ED59C73CC012}" type="slidenum">
              <a:rPr lang="sv-SE" smtClean="0"/>
              <a:t>5</a:t>
            </a:fld>
            <a:endParaRPr lang="sv-SE"/>
          </a:p>
        </p:txBody>
      </p:sp>
    </p:spTree>
    <p:extLst>
      <p:ext uri="{BB962C8B-B14F-4D97-AF65-F5344CB8AC3E}">
        <p14:creationId xmlns:p14="http://schemas.microsoft.com/office/powerpoint/2010/main" val="737076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66E47-BCAB-CBDB-C896-C0CD0AFCCDC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FBD645-F3B8-DB8C-72D6-5090DE1EC6C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AA4711E-07C6-8B38-EB8E-E32F88C2434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514660EE-5E31-6B61-389D-18D22AC84F66}"/>
              </a:ext>
            </a:extLst>
          </p:cNvPr>
          <p:cNvSpPr>
            <a:spLocks noGrp="1"/>
          </p:cNvSpPr>
          <p:nvPr>
            <p:ph type="sldNum" sz="quarter" idx="5"/>
          </p:nvPr>
        </p:nvSpPr>
        <p:spPr/>
        <p:txBody>
          <a:bodyPr/>
          <a:lstStyle/>
          <a:p>
            <a:fld id="{DED7B2AE-22AA-44AE-BA66-ED59C73CC012}" type="slidenum">
              <a:rPr lang="sv-SE" smtClean="0"/>
              <a:t>15</a:t>
            </a:fld>
            <a:endParaRPr lang="sv-SE"/>
          </a:p>
        </p:txBody>
      </p:sp>
    </p:spTree>
    <p:extLst>
      <p:ext uri="{BB962C8B-B14F-4D97-AF65-F5344CB8AC3E}">
        <p14:creationId xmlns:p14="http://schemas.microsoft.com/office/powerpoint/2010/main" val="1285957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5F1EB-A036-7F71-2CF2-FD515B98075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7354EBC-6045-FE0E-9B6A-1FF3659530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F71FC2-ECE6-A47B-B471-DFB286FA833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9C7AD41E-1652-BA96-A148-0DC83D49656B}"/>
              </a:ext>
            </a:extLst>
          </p:cNvPr>
          <p:cNvSpPr>
            <a:spLocks noGrp="1"/>
          </p:cNvSpPr>
          <p:nvPr>
            <p:ph type="sldNum" sz="quarter" idx="5"/>
          </p:nvPr>
        </p:nvSpPr>
        <p:spPr/>
        <p:txBody>
          <a:bodyPr/>
          <a:lstStyle/>
          <a:p>
            <a:fld id="{DED7B2AE-22AA-44AE-BA66-ED59C73CC012}" type="slidenum">
              <a:rPr lang="sv-SE" smtClean="0"/>
              <a:t>16</a:t>
            </a:fld>
            <a:endParaRPr lang="sv-SE"/>
          </a:p>
        </p:txBody>
      </p:sp>
    </p:spTree>
    <p:extLst>
      <p:ext uri="{BB962C8B-B14F-4D97-AF65-F5344CB8AC3E}">
        <p14:creationId xmlns:p14="http://schemas.microsoft.com/office/powerpoint/2010/main" val="201941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000B1-62C7-F19B-6F19-2FFACC035DC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FA6CA7C-14D6-7CE7-5BD2-B21A6A3CFE2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D80450F-5656-0C4D-C9B0-BCF70BB75636}"/>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8004C0E-919C-88F8-30E9-2930E01C538C}"/>
              </a:ext>
            </a:extLst>
          </p:cNvPr>
          <p:cNvSpPr>
            <a:spLocks noGrp="1"/>
          </p:cNvSpPr>
          <p:nvPr>
            <p:ph type="sldNum" sz="quarter" idx="5"/>
          </p:nvPr>
        </p:nvSpPr>
        <p:spPr/>
        <p:txBody>
          <a:bodyPr/>
          <a:lstStyle/>
          <a:p>
            <a:fld id="{DED7B2AE-22AA-44AE-BA66-ED59C73CC012}" type="slidenum">
              <a:rPr lang="sv-SE" smtClean="0"/>
              <a:t>17</a:t>
            </a:fld>
            <a:endParaRPr lang="sv-SE"/>
          </a:p>
        </p:txBody>
      </p:sp>
    </p:spTree>
    <p:extLst>
      <p:ext uri="{BB962C8B-B14F-4D97-AF65-F5344CB8AC3E}">
        <p14:creationId xmlns:p14="http://schemas.microsoft.com/office/powerpoint/2010/main" val="62633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D5138-1E43-AE11-CA5A-4A93FD24AEF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267071-50BA-5817-36D8-7E35F23B1BC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C61C040-D3C6-D56C-DF0C-E354C0ECFDBC}"/>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A762013-1145-876E-F07B-B699A9F8A1BA}"/>
              </a:ext>
            </a:extLst>
          </p:cNvPr>
          <p:cNvSpPr>
            <a:spLocks noGrp="1"/>
          </p:cNvSpPr>
          <p:nvPr>
            <p:ph type="sldNum" sz="quarter" idx="5"/>
          </p:nvPr>
        </p:nvSpPr>
        <p:spPr/>
        <p:txBody>
          <a:bodyPr/>
          <a:lstStyle/>
          <a:p>
            <a:fld id="{DED7B2AE-22AA-44AE-BA66-ED59C73CC012}" type="slidenum">
              <a:rPr lang="sv-SE" smtClean="0"/>
              <a:t>18</a:t>
            </a:fld>
            <a:endParaRPr lang="sv-SE"/>
          </a:p>
        </p:txBody>
      </p:sp>
    </p:spTree>
    <p:extLst>
      <p:ext uri="{BB962C8B-B14F-4D97-AF65-F5344CB8AC3E}">
        <p14:creationId xmlns:p14="http://schemas.microsoft.com/office/powerpoint/2010/main" val="85394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ADA1F-5CF9-A0CF-3724-C5165FB02CA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293570A-FF10-AB99-B46E-7B632196D0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8B9CDB3-8446-7CDA-2AAC-FD693A2287B9}"/>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FF424D1-A2F8-03AF-B13B-A6B59E3F2749}"/>
              </a:ext>
            </a:extLst>
          </p:cNvPr>
          <p:cNvSpPr>
            <a:spLocks noGrp="1"/>
          </p:cNvSpPr>
          <p:nvPr>
            <p:ph type="sldNum" sz="quarter" idx="5"/>
          </p:nvPr>
        </p:nvSpPr>
        <p:spPr/>
        <p:txBody>
          <a:bodyPr/>
          <a:lstStyle/>
          <a:p>
            <a:fld id="{DED7B2AE-22AA-44AE-BA66-ED59C73CC012}" type="slidenum">
              <a:rPr lang="sv-SE" smtClean="0"/>
              <a:t>19</a:t>
            </a:fld>
            <a:endParaRPr lang="sv-SE"/>
          </a:p>
        </p:txBody>
      </p:sp>
    </p:spTree>
    <p:extLst>
      <p:ext uri="{BB962C8B-B14F-4D97-AF65-F5344CB8AC3E}">
        <p14:creationId xmlns:p14="http://schemas.microsoft.com/office/powerpoint/2010/main" val="242478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2853-A5C5-06B1-F2C7-B5B43FFD534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5F0A1F4-376F-0DEA-AC65-7E04AB4C6CE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FA7CB02-1316-16EE-C065-2AC93D81492D}"/>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E1F92FE-50A7-9C51-4664-1EC156E820A5}"/>
              </a:ext>
            </a:extLst>
          </p:cNvPr>
          <p:cNvSpPr>
            <a:spLocks noGrp="1"/>
          </p:cNvSpPr>
          <p:nvPr>
            <p:ph type="sldNum" sz="quarter" idx="5"/>
          </p:nvPr>
        </p:nvSpPr>
        <p:spPr/>
        <p:txBody>
          <a:bodyPr/>
          <a:lstStyle/>
          <a:p>
            <a:fld id="{DED7B2AE-22AA-44AE-BA66-ED59C73CC012}" type="slidenum">
              <a:rPr lang="sv-SE" smtClean="0"/>
              <a:t>20</a:t>
            </a:fld>
            <a:endParaRPr lang="sv-SE"/>
          </a:p>
        </p:txBody>
      </p:sp>
    </p:spTree>
    <p:extLst>
      <p:ext uri="{BB962C8B-B14F-4D97-AF65-F5344CB8AC3E}">
        <p14:creationId xmlns:p14="http://schemas.microsoft.com/office/powerpoint/2010/main" val="2350751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1A9AA-2ADA-0F25-F7A2-17D3C992534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7002079-0396-43BA-536E-5B7FDDFA403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08C5D72-FF0A-1FB4-DCB2-D1D5F7FDA63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296D28E6-9854-BC43-9097-71FB2CEEB2CA}"/>
              </a:ext>
            </a:extLst>
          </p:cNvPr>
          <p:cNvSpPr>
            <a:spLocks noGrp="1"/>
          </p:cNvSpPr>
          <p:nvPr>
            <p:ph type="sldNum" sz="quarter" idx="5"/>
          </p:nvPr>
        </p:nvSpPr>
        <p:spPr/>
        <p:txBody>
          <a:bodyPr/>
          <a:lstStyle/>
          <a:p>
            <a:fld id="{DED7B2AE-22AA-44AE-BA66-ED59C73CC012}" type="slidenum">
              <a:rPr lang="sv-SE" smtClean="0"/>
              <a:t>21</a:t>
            </a:fld>
            <a:endParaRPr lang="sv-SE"/>
          </a:p>
        </p:txBody>
      </p:sp>
    </p:spTree>
    <p:extLst>
      <p:ext uri="{BB962C8B-B14F-4D97-AF65-F5344CB8AC3E}">
        <p14:creationId xmlns:p14="http://schemas.microsoft.com/office/powerpoint/2010/main" val="311191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572AA-989E-BD51-12DB-378ADFAAF12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EBEFF9D-09AF-EE0D-05B4-E7C3C7B965E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3314394-2AD6-C4B2-F601-82467FE2AF4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F16FED0D-CF35-BF72-0C68-AC947955E738}"/>
              </a:ext>
            </a:extLst>
          </p:cNvPr>
          <p:cNvSpPr>
            <a:spLocks noGrp="1"/>
          </p:cNvSpPr>
          <p:nvPr>
            <p:ph type="sldNum" sz="quarter" idx="5"/>
          </p:nvPr>
        </p:nvSpPr>
        <p:spPr/>
        <p:txBody>
          <a:bodyPr/>
          <a:lstStyle/>
          <a:p>
            <a:fld id="{DED7B2AE-22AA-44AE-BA66-ED59C73CC012}" type="slidenum">
              <a:rPr lang="sv-SE" smtClean="0"/>
              <a:t>23</a:t>
            </a:fld>
            <a:endParaRPr lang="sv-SE"/>
          </a:p>
        </p:txBody>
      </p:sp>
    </p:spTree>
    <p:extLst>
      <p:ext uri="{BB962C8B-B14F-4D97-AF65-F5344CB8AC3E}">
        <p14:creationId xmlns:p14="http://schemas.microsoft.com/office/powerpoint/2010/main" val="335956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00BE1-74DE-6724-0B70-96C412DBFF6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2105E7-FA06-AB81-C792-9EA8BF0E5FE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D3254E9-742A-9BBD-B048-EC82545649A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21857BE-DA03-2E47-E40B-94A073887050}"/>
              </a:ext>
            </a:extLst>
          </p:cNvPr>
          <p:cNvSpPr>
            <a:spLocks noGrp="1"/>
          </p:cNvSpPr>
          <p:nvPr>
            <p:ph type="sldNum" sz="quarter" idx="5"/>
          </p:nvPr>
        </p:nvSpPr>
        <p:spPr/>
        <p:txBody>
          <a:bodyPr/>
          <a:lstStyle/>
          <a:p>
            <a:fld id="{DED7B2AE-22AA-44AE-BA66-ED59C73CC012}" type="slidenum">
              <a:rPr lang="sv-SE" smtClean="0"/>
              <a:t>24</a:t>
            </a:fld>
            <a:endParaRPr lang="sv-SE"/>
          </a:p>
        </p:txBody>
      </p:sp>
    </p:spTree>
    <p:extLst>
      <p:ext uri="{BB962C8B-B14F-4D97-AF65-F5344CB8AC3E}">
        <p14:creationId xmlns:p14="http://schemas.microsoft.com/office/powerpoint/2010/main" val="2475637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221BD-E7E8-88FF-10F5-D4E36AAD04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CAA8F4-853B-EBD8-4134-7A1031C7E7A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99A16F-E12B-2765-0E26-49DA98CCBDFC}"/>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C667761-6D3D-2969-21E5-11AF47E02780}"/>
              </a:ext>
            </a:extLst>
          </p:cNvPr>
          <p:cNvSpPr>
            <a:spLocks noGrp="1"/>
          </p:cNvSpPr>
          <p:nvPr>
            <p:ph type="sldNum" sz="quarter" idx="5"/>
          </p:nvPr>
        </p:nvSpPr>
        <p:spPr/>
        <p:txBody>
          <a:bodyPr/>
          <a:lstStyle/>
          <a:p>
            <a:fld id="{DED7B2AE-22AA-44AE-BA66-ED59C73CC012}" type="slidenum">
              <a:rPr lang="sv-SE" smtClean="0"/>
              <a:t>25</a:t>
            </a:fld>
            <a:endParaRPr lang="sv-SE"/>
          </a:p>
        </p:txBody>
      </p:sp>
    </p:spTree>
    <p:extLst>
      <p:ext uri="{BB962C8B-B14F-4D97-AF65-F5344CB8AC3E}">
        <p14:creationId xmlns:p14="http://schemas.microsoft.com/office/powerpoint/2010/main" val="210046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ED7B2AE-22AA-44AE-BA66-ED59C73CC012}" type="slidenum">
              <a:rPr lang="sv-SE" smtClean="0"/>
              <a:t>6</a:t>
            </a:fld>
            <a:endParaRPr lang="sv-SE"/>
          </a:p>
        </p:txBody>
      </p:sp>
    </p:spTree>
    <p:extLst>
      <p:ext uri="{BB962C8B-B14F-4D97-AF65-F5344CB8AC3E}">
        <p14:creationId xmlns:p14="http://schemas.microsoft.com/office/powerpoint/2010/main" val="244989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3D950-B099-F2F6-3790-3CD9FF5C8C1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7E9CC66-0593-B757-E66E-C9DFEA25D95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DCF6F79-107D-9162-6D10-5CD6E5BB840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20B0A1C9-B0E2-8DBB-1C97-400555D076D9}"/>
              </a:ext>
            </a:extLst>
          </p:cNvPr>
          <p:cNvSpPr>
            <a:spLocks noGrp="1"/>
          </p:cNvSpPr>
          <p:nvPr>
            <p:ph type="sldNum" sz="quarter" idx="5"/>
          </p:nvPr>
        </p:nvSpPr>
        <p:spPr/>
        <p:txBody>
          <a:bodyPr/>
          <a:lstStyle/>
          <a:p>
            <a:fld id="{DED7B2AE-22AA-44AE-BA66-ED59C73CC012}" type="slidenum">
              <a:rPr lang="sv-SE" smtClean="0"/>
              <a:t>26</a:t>
            </a:fld>
            <a:endParaRPr lang="sv-SE"/>
          </a:p>
        </p:txBody>
      </p:sp>
    </p:spTree>
    <p:extLst>
      <p:ext uri="{BB962C8B-B14F-4D97-AF65-F5344CB8AC3E}">
        <p14:creationId xmlns:p14="http://schemas.microsoft.com/office/powerpoint/2010/main" val="3439121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848D-C2BA-2542-44E6-77C401DC96D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2AF886E-8B74-1443-3929-A71F9464F37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6DB81E6-69CC-4DDA-ED5D-C839EEDA4C6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404FDA5-B0D6-1ACE-6BC2-BFA3F2D304BE}"/>
              </a:ext>
            </a:extLst>
          </p:cNvPr>
          <p:cNvSpPr>
            <a:spLocks noGrp="1"/>
          </p:cNvSpPr>
          <p:nvPr>
            <p:ph type="sldNum" sz="quarter" idx="5"/>
          </p:nvPr>
        </p:nvSpPr>
        <p:spPr/>
        <p:txBody>
          <a:bodyPr/>
          <a:lstStyle/>
          <a:p>
            <a:fld id="{DED7B2AE-22AA-44AE-BA66-ED59C73CC012}" type="slidenum">
              <a:rPr lang="sv-SE" smtClean="0"/>
              <a:t>27</a:t>
            </a:fld>
            <a:endParaRPr lang="sv-SE"/>
          </a:p>
        </p:txBody>
      </p:sp>
    </p:spTree>
    <p:extLst>
      <p:ext uri="{BB962C8B-B14F-4D97-AF65-F5344CB8AC3E}">
        <p14:creationId xmlns:p14="http://schemas.microsoft.com/office/powerpoint/2010/main" val="371957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DDAB9-F8C8-906F-BAD5-E452F55DCC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3781879-14BC-81A9-C059-1474C2395F6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FC8A610-4B20-C5FF-BC58-36DBD2965E23}"/>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781FF89-602D-2642-CE16-5E80E4FC8016}"/>
              </a:ext>
            </a:extLst>
          </p:cNvPr>
          <p:cNvSpPr>
            <a:spLocks noGrp="1"/>
          </p:cNvSpPr>
          <p:nvPr>
            <p:ph type="sldNum" sz="quarter" idx="5"/>
          </p:nvPr>
        </p:nvSpPr>
        <p:spPr/>
        <p:txBody>
          <a:bodyPr/>
          <a:lstStyle/>
          <a:p>
            <a:fld id="{DED7B2AE-22AA-44AE-BA66-ED59C73CC012}" type="slidenum">
              <a:rPr lang="sv-SE" smtClean="0"/>
              <a:t>28</a:t>
            </a:fld>
            <a:endParaRPr lang="sv-SE"/>
          </a:p>
        </p:txBody>
      </p:sp>
    </p:spTree>
    <p:extLst>
      <p:ext uri="{BB962C8B-B14F-4D97-AF65-F5344CB8AC3E}">
        <p14:creationId xmlns:p14="http://schemas.microsoft.com/office/powerpoint/2010/main" val="651467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91F70-95DD-4EEC-995A-445E9C86760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8CECF87-7B26-BE28-70EC-A12E421E184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7401524-90A7-70A5-66E5-EBC774601911}"/>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3A78CB5-0692-0722-8419-11D11CA98641}"/>
              </a:ext>
            </a:extLst>
          </p:cNvPr>
          <p:cNvSpPr>
            <a:spLocks noGrp="1"/>
          </p:cNvSpPr>
          <p:nvPr>
            <p:ph type="sldNum" sz="quarter" idx="5"/>
          </p:nvPr>
        </p:nvSpPr>
        <p:spPr/>
        <p:txBody>
          <a:bodyPr/>
          <a:lstStyle/>
          <a:p>
            <a:fld id="{DED7B2AE-22AA-44AE-BA66-ED59C73CC012}" type="slidenum">
              <a:rPr lang="sv-SE" smtClean="0"/>
              <a:t>29</a:t>
            </a:fld>
            <a:endParaRPr lang="sv-SE"/>
          </a:p>
        </p:txBody>
      </p:sp>
    </p:spTree>
    <p:extLst>
      <p:ext uri="{BB962C8B-B14F-4D97-AF65-F5344CB8AC3E}">
        <p14:creationId xmlns:p14="http://schemas.microsoft.com/office/powerpoint/2010/main" val="1628621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DC228-FE6A-A5B8-F4CD-F7BDB4FC9FC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94A4C4-B135-D406-A4B6-1F04D8F6B8A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10D3225-658F-E347-BE23-710290894AB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2783869-16A4-E700-D227-CF1F858906D1}"/>
              </a:ext>
            </a:extLst>
          </p:cNvPr>
          <p:cNvSpPr>
            <a:spLocks noGrp="1"/>
          </p:cNvSpPr>
          <p:nvPr>
            <p:ph type="sldNum" sz="quarter" idx="5"/>
          </p:nvPr>
        </p:nvSpPr>
        <p:spPr/>
        <p:txBody>
          <a:bodyPr/>
          <a:lstStyle/>
          <a:p>
            <a:fld id="{DED7B2AE-22AA-44AE-BA66-ED59C73CC012}" type="slidenum">
              <a:rPr lang="sv-SE" smtClean="0"/>
              <a:t>30</a:t>
            </a:fld>
            <a:endParaRPr lang="sv-SE"/>
          </a:p>
        </p:txBody>
      </p:sp>
    </p:spTree>
    <p:extLst>
      <p:ext uri="{BB962C8B-B14F-4D97-AF65-F5344CB8AC3E}">
        <p14:creationId xmlns:p14="http://schemas.microsoft.com/office/powerpoint/2010/main" val="807437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D83E-436B-0483-CC71-DDC45DD5462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C425B27-7BFA-D3CF-AA78-FC1BB1E4FBF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4D108F4-DB18-DE67-FA98-86463320CAFB}"/>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7CC5856-555D-B7C3-DCEE-99D9F9BADD82}"/>
              </a:ext>
            </a:extLst>
          </p:cNvPr>
          <p:cNvSpPr>
            <a:spLocks noGrp="1"/>
          </p:cNvSpPr>
          <p:nvPr>
            <p:ph type="sldNum" sz="quarter" idx="5"/>
          </p:nvPr>
        </p:nvSpPr>
        <p:spPr/>
        <p:txBody>
          <a:bodyPr/>
          <a:lstStyle/>
          <a:p>
            <a:fld id="{DED7B2AE-22AA-44AE-BA66-ED59C73CC012}" type="slidenum">
              <a:rPr lang="sv-SE" smtClean="0"/>
              <a:t>31</a:t>
            </a:fld>
            <a:endParaRPr lang="sv-SE"/>
          </a:p>
        </p:txBody>
      </p:sp>
    </p:spTree>
    <p:extLst>
      <p:ext uri="{BB962C8B-B14F-4D97-AF65-F5344CB8AC3E}">
        <p14:creationId xmlns:p14="http://schemas.microsoft.com/office/powerpoint/2010/main" val="370907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FFE08-4DC1-13CD-7335-C6D95C64230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323BA82-E205-9AF5-2131-84D2E87AEE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2E1F4EB-E7B4-2393-C7A4-657A335AF65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62B10E8-E43F-DFC4-9336-16C4A32ADB17}"/>
              </a:ext>
            </a:extLst>
          </p:cNvPr>
          <p:cNvSpPr>
            <a:spLocks noGrp="1"/>
          </p:cNvSpPr>
          <p:nvPr>
            <p:ph type="sldNum" sz="quarter" idx="5"/>
          </p:nvPr>
        </p:nvSpPr>
        <p:spPr/>
        <p:txBody>
          <a:bodyPr/>
          <a:lstStyle/>
          <a:p>
            <a:fld id="{DED7B2AE-22AA-44AE-BA66-ED59C73CC012}" type="slidenum">
              <a:rPr lang="sv-SE" smtClean="0"/>
              <a:t>32</a:t>
            </a:fld>
            <a:endParaRPr lang="sv-SE"/>
          </a:p>
        </p:txBody>
      </p:sp>
    </p:spTree>
    <p:extLst>
      <p:ext uri="{BB962C8B-B14F-4D97-AF65-F5344CB8AC3E}">
        <p14:creationId xmlns:p14="http://schemas.microsoft.com/office/powerpoint/2010/main" val="959396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FC02E-1DC2-4B50-0F42-66951D15F62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97B5C7-AC07-9391-31AB-FFCDB2963E3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526F20A-7900-9DFB-99BB-DAD4C87C986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26D52D1-56AB-780C-5857-0EA185B0CBB3}"/>
              </a:ext>
            </a:extLst>
          </p:cNvPr>
          <p:cNvSpPr>
            <a:spLocks noGrp="1"/>
          </p:cNvSpPr>
          <p:nvPr>
            <p:ph type="sldNum" sz="quarter" idx="5"/>
          </p:nvPr>
        </p:nvSpPr>
        <p:spPr/>
        <p:txBody>
          <a:bodyPr/>
          <a:lstStyle/>
          <a:p>
            <a:fld id="{DED7B2AE-22AA-44AE-BA66-ED59C73CC012}" type="slidenum">
              <a:rPr lang="sv-SE" smtClean="0"/>
              <a:t>33</a:t>
            </a:fld>
            <a:endParaRPr lang="sv-SE"/>
          </a:p>
        </p:txBody>
      </p:sp>
    </p:spTree>
    <p:extLst>
      <p:ext uri="{BB962C8B-B14F-4D97-AF65-F5344CB8AC3E}">
        <p14:creationId xmlns:p14="http://schemas.microsoft.com/office/powerpoint/2010/main" val="332997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2CC4E-187F-0153-E6F5-7050F50A2DA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1FF3988-6413-F388-2E4D-45AE95C4A85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65083D-D462-9C22-8309-587F8246F7E8}"/>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62CF739-9B45-9FBA-F9C0-7D289D5E2F8D}"/>
              </a:ext>
            </a:extLst>
          </p:cNvPr>
          <p:cNvSpPr>
            <a:spLocks noGrp="1"/>
          </p:cNvSpPr>
          <p:nvPr>
            <p:ph type="sldNum" sz="quarter" idx="5"/>
          </p:nvPr>
        </p:nvSpPr>
        <p:spPr/>
        <p:txBody>
          <a:bodyPr/>
          <a:lstStyle/>
          <a:p>
            <a:fld id="{DED7B2AE-22AA-44AE-BA66-ED59C73CC012}" type="slidenum">
              <a:rPr lang="sv-SE" smtClean="0"/>
              <a:t>34</a:t>
            </a:fld>
            <a:endParaRPr lang="sv-SE"/>
          </a:p>
        </p:txBody>
      </p:sp>
    </p:spTree>
    <p:extLst>
      <p:ext uri="{BB962C8B-B14F-4D97-AF65-F5344CB8AC3E}">
        <p14:creationId xmlns:p14="http://schemas.microsoft.com/office/powerpoint/2010/main" val="1063957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33388-7C84-EBB9-BA0A-DB07F0C9A5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33B718F-07F6-FD8F-9DB3-730DD4D2D55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8ECBC90-1145-D176-E73C-34B74C2D2FD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4CC6D6E-0FFF-1F3F-8AA6-F4E2509C0EFD}"/>
              </a:ext>
            </a:extLst>
          </p:cNvPr>
          <p:cNvSpPr>
            <a:spLocks noGrp="1"/>
          </p:cNvSpPr>
          <p:nvPr>
            <p:ph type="sldNum" sz="quarter" idx="5"/>
          </p:nvPr>
        </p:nvSpPr>
        <p:spPr/>
        <p:txBody>
          <a:bodyPr/>
          <a:lstStyle/>
          <a:p>
            <a:fld id="{DED7B2AE-22AA-44AE-BA66-ED59C73CC012}" type="slidenum">
              <a:rPr lang="sv-SE" smtClean="0"/>
              <a:t>35</a:t>
            </a:fld>
            <a:endParaRPr lang="sv-SE"/>
          </a:p>
        </p:txBody>
      </p:sp>
    </p:spTree>
    <p:extLst>
      <p:ext uri="{BB962C8B-B14F-4D97-AF65-F5344CB8AC3E}">
        <p14:creationId xmlns:p14="http://schemas.microsoft.com/office/powerpoint/2010/main" val="284973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A20E2-3AFB-FEBD-5A49-15134215652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A999E58-D141-ED06-FA6C-48CEC843A7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768F571-57E0-AB89-0CF0-0A61FAB1BE0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D20CD585-55BB-2F9D-F82B-3D4AC9BFC83D}"/>
              </a:ext>
            </a:extLst>
          </p:cNvPr>
          <p:cNvSpPr>
            <a:spLocks noGrp="1"/>
          </p:cNvSpPr>
          <p:nvPr>
            <p:ph type="sldNum" sz="quarter" idx="5"/>
          </p:nvPr>
        </p:nvSpPr>
        <p:spPr/>
        <p:txBody>
          <a:bodyPr/>
          <a:lstStyle/>
          <a:p>
            <a:fld id="{DED7B2AE-22AA-44AE-BA66-ED59C73CC012}" type="slidenum">
              <a:rPr lang="sv-SE" smtClean="0"/>
              <a:t>7</a:t>
            </a:fld>
            <a:endParaRPr lang="sv-SE"/>
          </a:p>
        </p:txBody>
      </p:sp>
    </p:spTree>
    <p:extLst>
      <p:ext uri="{BB962C8B-B14F-4D97-AF65-F5344CB8AC3E}">
        <p14:creationId xmlns:p14="http://schemas.microsoft.com/office/powerpoint/2010/main" val="2960104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C1ADC-0B5A-0341-5E5D-40C886A0FF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25C8B82-6C1B-583B-42BA-D644C806A8D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4299855-9C9D-599A-ABF9-0DE36F65164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0C786FB-5DB1-3439-4648-79112FB93712}"/>
              </a:ext>
            </a:extLst>
          </p:cNvPr>
          <p:cNvSpPr>
            <a:spLocks noGrp="1"/>
          </p:cNvSpPr>
          <p:nvPr>
            <p:ph type="sldNum" sz="quarter" idx="5"/>
          </p:nvPr>
        </p:nvSpPr>
        <p:spPr/>
        <p:txBody>
          <a:bodyPr/>
          <a:lstStyle/>
          <a:p>
            <a:fld id="{DED7B2AE-22AA-44AE-BA66-ED59C73CC012}" type="slidenum">
              <a:rPr lang="sv-SE" smtClean="0"/>
              <a:t>36</a:t>
            </a:fld>
            <a:endParaRPr lang="sv-SE"/>
          </a:p>
        </p:txBody>
      </p:sp>
    </p:spTree>
    <p:extLst>
      <p:ext uri="{BB962C8B-B14F-4D97-AF65-F5344CB8AC3E}">
        <p14:creationId xmlns:p14="http://schemas.microsoft.com/office/powerpoint/2010/main" val="3895406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130B0-A51F-882B-219A-6F0D955EDD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D03284B-3A6A-D9F7-0E43-CA52AB88C30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D191BF-62CD-849D-4384-43D8EBE81FC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40378365-EB4F-7D51-1CB7-330C2842617B}"/>
              </a:ext>
            </a:extLst>
          </p:cNvPr>
          <p:cNvSpPr>
            <a:spLocks noGrp="1"/>
          </p:cNvSpPr>
          <p:nvPr>
            <p:ph type="sldNum" sz="quarter" idx="5"/>
          </p:nvPr>
        </p:nvSpPr>
        <p:spPr/>
        <p:txBody>
          <a:bodyPr/>
          <a:lstStyle/>
          <a:p>
            <a:fld id="{DED7B2AE-22AA-44AE-BA66-ED59C73CC012}" type="slidenum">
              <a:rPr lang="sv-SE" smtClean="0"/>
              <a:t>37</a:t>
            </a:fld>
            <a:endParaRPr lang="sv-SE"/>
          </a:p>
        </p:txBody>
      </p:sp>
    </p:spTree>
    <p:extLst>
      <p:ext uri="{BB962C8B-B14F-4D97-AF65-F5344CB8AC3E}">
        <p14:creationId xmlns:p14="http://schemas.microsoft.com/office/powerpoint/2010/main" val="3438757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E90C2-03F8-404D-6D0A-1763CD8BEEA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D7D02D3-9257-1E1D-0524-7E4C8472276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14DC574-B633-DB1D-C122-F72C97B44FD8}"/>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79E45A0-10B9-1C55-E905-CCCBF1B37356}"/>
              </a:ext>
            </a:extLst>
          </p:cNvPr>
          <p:cNvSpPr>
            <a:spLocks noGrp="1"/>
          </p:cNvSpPr>
          <p:nvPr>
            <p:ph type="sldNum" sz="quarter" idx="5"/>
          </p:nvPr>
        </p:nvSpPr>
        <p:spPr/>
        <p:txBody>
          <a:bodyPr/>
          <a:lstStyle/>
          <a:p>
            <a:fld id="{DED7B2AE-22AA-44AE-BA66-ED59C73CC012}" type="slidenum">
              <a:rPr lang="sv-SE" smtClean="0"/>
              <a:t>38</a:t>
            </a:fld>
            <a:endParaRPr lang="sv-SE"/>
          </a:p>
        </p:txBody>
      </p:sp>
    </p:spTree>
    <p:extLst>
      <p:ext uri="{BB962C8B-B14F-4D97-AF65-F5344CB8AC3E}">
        <p14:creationId xmlns:p14="http://schemas.microsoft.com/office/powerpoint/2010/main" val="1809096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EAA13-5917-AED8-F63D-7EFA07C2D81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2023B2B-CA1D-017C-FC0F-09E18861CA1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59C3AA6-1FB8-68DF-DE5F-F0EDCA92F710}"/>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93F05E5A-D712-117E-F7DF-A4048FB55545}"/>
              </a:ext>
            </a:extLst>
          </p:cNvPr>
          <p:cNvSpPr>
            <a:spLocks noGrp="1"/>
          </p:cNvSpPr>
          <p:nvPr>
            <p:ph type="sldNum" sz="quarter" idx="5"/>
          </p:nvPr>
        </p:nvSpPr>
        <p:spPr/>
        <p:txBody>
          <a:bodyPr/>
          <a:lstStyle/>
          <a:p>
            <a:fld id="{DED7B2AE-22AA-44AE-BA66-ED59C73CC012}" type="slidenum">
              <a:rPr lang="sv-SE" smtClean="0"/>
              <a:t>39</a:t>
            </a:fld>
            <a:endParaRPr lang="sv-SE"/>
          </a:p>
        </p:txBody>
      </p:sp>
    </p:spTree>
    <p:extLst>
      <p:ext uri="{BB962C8B-B14F-4D97-AF65-F5344CB8AC3E}">
        <p14:creationId xmlns:p14="http://schemas.microsoft.com/office/powerpoint/2010/main" val="1379921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3559-66C4-91EA-2CA5-B9B5CFDD8A2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5896645-A01F-471D-C906-58551279B0E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52A3E48-BBAB-5EA1-9197-040C34FF374C}"/>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C28E1A5-AE14-7774-4FFE-750AD7A0B89E}"/>
              </a:ext>
            </a:extLst>
          </p:cNvPr>
          <p:cNvSpPr>
            <a:spLocks noGrp="1"/>
          </p:cNvSpPr>
          <p:nvPr>
            <p:ph type="sldNum" sz="quarter" idx="5"/>
          </p:nvPr>
        </p:nvSpPr>
        <p:spPr/>
        <p:txBody>
          <a:bodyPr/>
          <a:lstStyle/>
          <a:p>
            <a:fld id="{DED7B2AE-22AA-44AE-BA66-ED59C73CC012}" type="slidenum">
              <a:rPr lang="sv-SE" smtClean="0"/>
              <a:t>40</a:t>
            </a:fld>
            <a:endParaRPr lang="sv-SE"/>
          </a:p>
        </p:txBody>
      </p:sp>
    </p:spTree>
    <p:extLst>
      <p:ext uri="{BB962C8B-B14F-4D97-AF65-F5344CB8AC3E}">
        <p14:creationId xmlns:p14="http://schemas.microsoft.com/office/powerpoint/2010/main" val="2752602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69A07-7937-CA64-60BC-E15B019BCB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E898560-629B-FBAC-CE99-8BBAB44639E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71C9EC2-3AA0-72C0-36E9-A55F6ABD4C1B}"/>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F1F42F7-72B9-7CE7-867C-BEBF4E2E62EC}"/>
              </a:ext>
            </a:extLst>
          </p:cNvPr>
          <p:cNvSpPr>
            <a:spLocks noGrp="1"/>
          </p:cNvSpPr>
          <p:nvPr>
            <p:ph type="sldNum" sz="quarter" idx="5"/>
          </p:nvPr>
        </p:nvSpPr>
        <p:spPr/>
        <p:txBody>
          <a:bodyPr/>
          <a:lstStyle/>
          <a:p>
            <a:fld id="{DED7B2AE-22AA-44AE-BA66-ED59C73CC012}" type="slidenum">
              <a:rPr lang="sv-SE" smtClean="0"/>
              <a:t>41</a:t>
            </a:fld>
            <a:endParaRPr lang="sv-SE"/>
          </a:p>
        </p:txBody>
      </p:sp>
    </p:spTree>
    <p:extLst>
      <p:ext uri="{BB962C8B-B14F-4D97-AF65-F5344CB8AC3E}">
        <p14:creationId xmlns:p14="http://schemas.microsoft.com/office/powerpoint/2010/main" val="2794264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7BBBD-E9C5-57D8-27C9-C249FC6B54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E51A0A9-7D2E-440E-07E0-21ABE77100A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942080A-78E3-7847-F45B-47588C7C95E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8870DC6E-D37F-7F1A-831A-85BC5ED0EA00}"/>
              </a:ext>
            </a:extLst>
          </p:cNvPr>
          <p:cNvSpPr>
            <a:spLocks noGrp="1"/>
          </p:cNvSpPr>
          <p:nvPr>
            <p:ph type="sldNum" sz="quarter" idx="5"/>
          </p:nvPr>
        </p:nvSpPr>
        <p:spPr/>
        <p:txBody>
          <a:bodyPr/>
          <a:lstStyle/>
          <a:p>
            <a:fld id="{DED7B2AE-22AA-44AE-BA66-ED59C73CC012}" type="slidenum">
              <a:rPr lang="sv-SE" smtClean="0"/>
              <a:t>42</a:t>
            </a:fld>
            <a:endParaRPr lang="sv-SE"/>
          </a:p>
        </p:txBody>
      </p:sp>
    </p:spTree>
    <p:extLst>
      <p:ext uri="{BB962C8B-B14F-4D97-AF65-F5344CB8AC3E}">
        <p14:creationId xmlns:p14="http://schemas.microsoft.com/office/powerpoint/2010/main" val="2605299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FCC7C-675F-AE20-AFBC-9A58F58C34B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B423C2B-049E-3A4C-3C05-6EA6142E021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C2E2EB4-5E62-2EEE-A4E0-BDAF33546F67}"/>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94B9528-5FF4-6228-F990-303652DD9F77}"/>
              </a:ext>
            </a:extLst>
          </p:cNvPr>
          <p:cNvSpPr>
            <a:spLocks noGrp="1"/>
          </p:cNvSpPr>
          <p:nvPr>
            <p:ph type="sldNum" sz="quarter" idx="5"/>
          </p:nvPr>
        </p:nvSpPr>
        <p:spPr/>
        <p:txBody>
          <a:bodyPr/>
          <a:lstStyle/>
          <a:p>
            <a:fld id="{DED7B2AE-22AA-44AE-BA66-ED59C73CC012}" type="slidenum">
              <a:rPr lang="sv-SE" smtClean="0"/>
              <a:t>43</a:t>
            </a:fld>
            <a:endParaRPr lang="sv-SE"/>
          </a:p>
        </p:txBody>
      </p:sp>
    </p:spTree>
    <p:extLst>
      <p:ext uri="{BB962C8B-B14F-4D97-AF65-F5344CB8AC3E}">
        <p14:creationId xmlns:p14="http://schemas.microsoft.com/office/powerpoint/2010/main" val="3479536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45EA-67F8-C712-30E3-BA62B1D978E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ADB319-1440-E5D9-431C-071D8105D8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8B3FEEA-7EF5-5014-F094-44DA9003F62B}"/>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1F21EF3F-459E-51B3-693A-F05834A9155B}"/>
              </a:ext>
            </a:extLst>
          </p:cNvPr>
          <p:cNvSpPr>
            <a:spLocks noGrp="1"/>
          </p:cNvSpPr>
          <p:nvPr>
            <p:ph type="sldNum" sz="quarter" idx="5"/>
          </p:nvPr>
        </p:nvSpPr>
        <p:spPr/>
        <p:txBody>
          <a:bodyPr/>
          <a:lstStyle/>
          <a:p>
            <a:fld id="{DED7B2AE-22AA-44AE-BA66-ED59C73CC012}" type="slidenum">
              <a:rPr lang="sv-SE" smtClean="0"/>
              <a:t>45</a:t>
            </a:fld>
            <a:endParaRPr lang="sv-SE"/>
          </a:p>
        </p:txBody>
      </p:sp>
    </p:spTree>
    <p:extLst>
      <p:ext uri="{BB962C8B-B14F-4D97-AF65-F5344CB8AC3E}">
        <p14:creationId xmlns:p14="http://schemas.microsoft.com/office/powerpoint/2010/main" val="41739144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87877-12E1-3D25-F222-761ADD287DE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8B2E45-227F-8E69-F276-2C47FE83AED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1914079-4C80-ED11-6634-7E87D30EE59E}"/>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6013D029-96DB-7428-CEF6-78D41340F61D}"/>
              </a:ext>
            </a:extLst>
          </p:cNvPr>
          <p:cNvSpPr>
            <a:spLocks noGrp="1"/>
          </p:cNvSpPr>
          <p:nvPr>
            <p:ph type="sldNum" sz="quarter" idx="5"/>
          </p:nvPr>
        </p:nvSpPr>
        <p:spPr/>
        <p:txBody>
          <a:bodyPr/>
          <a:lstStyle/>
          <a:p>
            <a:fld id="{DED7B2AE-22AA-44AE-BA66-ED59C73CC012}" type="slidenum">
              <a:rPr lang="sv-SE" smtClean="0"/>
              <a:t>46</a:t>
            </a:fld>
            <a:endParaRPr lang="sv-SE"/>
          </a:p>
        </p:txBody>
      </p:sp>
    </p:spTree>
    <p:extLst>
      <p:ext uri="{BB962C8B-B14F-4D97-AF65-F5344CB8AC3E}">
        <p14:creationId xmlns:p14="http://schemas.microsoft.com/office/powerpoint/2010/main" val="281413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0E8E6-83AC-91D0-3FD8-78CE89FB9CC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39ECC5B-A3C0-83F3-8443-8AE896AC5C6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E8A348A-EBCF-D91E-8D39-8B906345C51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72727BF-946D-835F-4E4C-978D4E9C1D9E}"/>
              </a:ext>
            </a:extLst>
          </p:cNvPr>
          <p:cNvSpPr>
            <a:spLocks noGrp="1"/>
          </p:cNvSpPr>
          <p:nvPr>
            <p:ph type="sldNum" sz="quarter" idx="5"/>
          </p:nvPr>
        </p:nvSpPr>
        <p:spPr/>
        <p:txBody>
          <a:bodyPr/>
          <a:lstStyle/>
          <a:p>
            <a:fld id="{DED7B2AE-22AA-44AE-BA66-ED59C73CC012}" type="slidenum">
              <a:rPr lang="sv-SE" smtClean="0"/>
              <a:t>8</a:t>
            </a:fld>
            <a:endParaRPr lang="sv-SE"/>
          </a:p>
        </p:txBody>
      </p:sp>
    </p:spTree>
    <p:extLst>
      <p:ext uri="{BB962C8B-B14F-4D97-AF65-F5344CB8AC3E}">
        <p14:creationId xmlns:p14="http://schemas.microsoft.com/office/powerpoint/2010/main" val="1576857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4752-6D13-5227-5069-E1732B2589B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4E80541-81CF-C5BA-7A9A-80312E6C1CF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39C2DD4-63EA-9314-32FE-8911AB3A4B1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B5143703-09DD-4F02-03D6-CCFF4983BAED}"/>
              </a:ext>
            </a:extLst>
          </p:cNvPr>
          <p:cNvSpPr>
            <a:spLocks noGrp="1"/>
          </p:cNvSpPr>
          <p:nvPr>
            <p:ph type="sldNum" sz="quarter" idx="5"/>
          </p:nvPr>
        </p:nvSpPr>
        <p:spPr/>
        <p:txBody>
          <a:bodyPr/>
          <a:lstStyle/>
          <a:p>
            <a:fld id="{DED7B2AE-22AA-44AE-BA66-ED59C73CC012}" type="slidenum">
              <a:rPr lang="sv-SE" smtClean="0"/>
              <a:t>9</a:t>
            </a:fld>
            <a:endParaRPr lang="sv-SE"/>
          </a:p>
        </p:txBody>
      </p:sp>
    </p:spTree>
    <p:extLst>
      <p:ext uri="{BB962C8B-B14F-4D97-AF65-F5344CB8AC3E}">
        <p14:creationId xmlns:p14="http://schemas.microsoft.com/office/powerpoint/2010/main" val="116490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C83BF-39F4-5EE8-F0A2-8514D6FAFCB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5CB7464-259A-24CA-1015-E496063A537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5626061-E824-06EC-ECEC-5D76B27423C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E0005D6F-3774-2795-F770-63FF6AE0216F}"/>
              </a:ext>
            </a:extLst>
          </p:cNvPr>
          <p:cNvSpPr>
            <a:spLocks noGrp="1"/>
          </p:cNvSpPr>
          <p:nvPr>
            <p:ph type="sldNum" sz="quarter" idx="5"/>
          </p:nvPr>
        </p:nvSpPr>
        <p:spPr/>
        <p:txBody>
          <a:bodyPr/>
          <a:lstStyle/>
          <a:p>
            <a:fld id="{DED7B2AE-22AA-44AE-BA66-ED59C73CC012}" type="slidenum">
              <a:rPr lang="sv-SE" smtClean="0"/>
              <a:t>10</a:t>
            </a:fld>
            <a:endParaRPr lang="sv-SE"/>
          </a:p>
        </p:txBody>
      </p:sp>
    </p:spTree>
    <p:extLst>
      <p:ext uri="{BB962C8B-B14F-4D97-AF65-F5344CB8AC3E}">
        <p14:creationId xmlns:p14="http://schemas.microsoft.com/office/powerpoint/2010/main" val="138755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2F2BE-A6B4-8867-D084-09B6F676596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98E9FF6-CF4F-95F4-1BBD-28AC7551E5B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0A2707F-1112-8F92-F793-D918E3FFD34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79FB97AB-FB49-34F9-71B0-C4EED8B5A04C}"/>
              </a:ext>
            </a:extLst>
          </p:cNvPr>
          <p:cNvSpPr>
            <a:spLocks noGrp="1"/>
          </p:cNvSpPr>
          <p:nvPr>
            <p:ph type="sldNum" sz="quarter" idx="5"/>
          </p:nvPr>
        </p:nvSpPr>
        <p:spPr/>
        <p:txBody>
          <a:bodyPr/>
          <a:lstStyle/>
          <a:p>
            <a:fld id="{DED7B2AE-22AA-44AE-BA66-ED59C73CC012}" type="slidenum">
              <a:rPr lang="sv-SE" smtClean="0"/>
              <a:t>11</a:t>
            </a:fld>
            <a:endParaRPr lang="sv-SE"/>
          </a:p>
        </p:txBody>
      </p:sp>
    </p:spTree>
    <p:extLst>
      <p:ext uri="{BB962C8B-B14F-4D97-AF65-F5344CB8AC3E}">
        <p14:creationId xmlns:p14="http://schemas.microsoft.com/office/powerpoint/2010/main" val="274035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8CBE-B7DB-1315-48C7-395CF8BB0D8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046EE19-B544-9553-406E-19BB5DDBF38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B5BB16-1D26-C6C6-F265-7DE6C4E2403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38D8865F-2752-5501-4ED8-C8B5631C193F}"/>
              </a:ext>
            </a:extLst>
          </p:cNvPr>
          <p:cNvSpPr>
            <a:spLocks noGrp="1"/>
          </p:cNvSpPr>
          <p:nvPr>
            <p:ph type="sldNum" sz="quarter" idx="5"/>
          </p:nvPr>
        </p:nvSpPr>
        <p:spPr/>
        <p:txBody>
          <a:bodyPr/>
          <a:lstStyle/>
          <a:p>
            <a:fld id="{DED7B2AE-22AA-44AE-BA66-ED59C73CC012}" type="slidenum">
              <a:rPr lang="sv-SE" smtClean="0"/>
              <a:t>12</a:t>
            </a:fld>
            <a:endParaRPr lang="sv-SE"/>
          </a:p>
        </p:txBody>
      </p:sp>
    </p:spTree>
    <p:extLst>
      <p:ext uri="{BB962C8B-B14F-4D97-AF65-F5344CB8AC3E}">
        <p14:creationId xmlns:p14="http://schemas.microsoft.com/office/powerpoint/2010/main" val="1513734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E3B8-CA43-D276-EA26-0778EE0007A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45463AF-3A16-8593-219C-55EF3497760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D4E5CCC-E26E-8461-7917-79D4AD53D5B4}"/>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A9DA8426-3CFD-BE43-A272-F13F046703CB}"/>
              </a:ext>
            </a:extLst>
          </p:cNvPr>
          <p:cNvSpPr>
            <a:spLocks noGrp="1"/>
          </p:cNvSpPr>
          <p:nvPr>
            <p:ph type="sldNum" sz="quarter" idx="5"/>
          </p:nvPr>
        </p:nvSpPr>
        <p:spPr/>
        <p:txBody>
          <a:bodyPr/>
          <a:lstStyle/>
          <a:p>
            <a:fld id="{DED7B2AE-22AA-44AE-BA66-ED59C73CC012}" type="slidenum">
              <a:rPr lang="sv-SE" smtClean="0"/>
              <a:t>13</a:t>
            </a:fld>
            <a:endParaRPr lang="sv-SE"/>
          </a:p>
        </p:txBody>
      </p:sp>
    </p:spTree>
    <p:extLst>
      <p:ext uri="{BB962C8B-B14F-4D97-AF65-F5344CB8AC3E}">
        <p14:creationId xmlns:p14="http://schemas.microsoft.com/office/powerpoint/2010/main" val="3918274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 - RF">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B139AFAD-941B-263E-0620-A95267C635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823" y="-131296"/>
            <a:ext cx="12252821" cy="7076005"/>
          </a:xfrm>
          <a:prstGeom prst="rect">
            <a:avLst/>
          </a:prstGeom>
        </p:spPr>
      </p:pic>
      <p:pic>
        <p:nvPicPr>
          <p:cNvPr id="4" name="Bildobjekt 3" descr="En bild som visar cirkel, Symmetri">
            <a:extLst>
              <a:ext uri="{FF2B5EF4-FFF2-40B4-BE49-F238E27FC236}">
                <a16:creationId xmlns:a16="http://schemas.microsoft.com/office/drawing/2014/main" id="{B821448E-46C9-A947-44D7-FDE7FD988D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2065" y="1225669"/>
            <a:ext cx="4147869" cy="4147869"/>
          </a:xfrm>
          <a:prstGeom prst="rect">
            <a:avLst/>
          </a:prstGeom>
        </p:spPr>
      </p:pic>
    </p:spTree>
    <p:extLst>
      <p:ext uri="{BB962C8B-B14F-4D97-AF65-F5344CB8AC3E}">
        <p14:creationId xmlns:p14="http://schemas.microsoft.com/office/powerpoint/2010/main" val="123292450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YCKET TEXT 2 KOLUMN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379547"/>
          </a:xfrm>
        </p:spPr>
        <p:txBody>
          <a:bodyPr anchor="t">
            <a:noAutofit/>
          </a:bodyPr>
          <a:lstStyle>
            <a:lvl1pPr>
              <a:defRPr sz="2800"/>
            </a:lvl1pPr>
          </a:lstStyle>
          <a:p>
            <a:r>
              <a:rPr lang="sv-SE"/>
              <a:t>En </a:t>
            </a:r>
            <a:r>
              <a:rPr lang="sv-SE" err="1"/>
              <a:t>slide</a:t>
            </a:r>
            <a:r>
              <a:rPr lang="sv-SE"/>
              <a:t> för mycket text i 2 kolumner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704386" y="1553496"/>
            <a:ext cx="5244294"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Lägg din text här</a:t>
            </a:r>
          </a:p>
        </p:txBody>
      </p:sp>
      <p:sp>
        <p:nvSpPr>
          <p:cNvPr id="7" name="Platshållare för innehåll 2">
            <a:extLst>
              <a:ext uri="{FF2B5EF4-FFF2-40B4-BE49-F238E27FC236}">
                <a16:creationId xmlns:a16="http://schemas.microsoft.com/office/drawing/2014/main" id="{5DD500AB-CB0C-5B5F-746B-590A2D3AA686}"/>
              </a:ext>
            </a:extLst>
          </p:cNvPr>
          <p:cNvSpPr>
            <a:spLocks noGrp="1"/>
          </p:cNvSpPr>
          <p:nvPr>
            <p:ph idx="10" hasCustomPrompt="1"/>
          </p:nvPr>
        </p:nvSpPr>
        <p:spPr>
          <a:xfrm>
            <a:off x="6304280" y="1553496"/>
            <a:ext cx="5056581"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Lägg din text här</a:t>
            </a:r>
          </a:p>
        </p:txBody>
      </p:sp>
      <p:sp>
        <p:nvSpPr>
          <p:cNvPr id="14" name="Platshållare för text 13">
            <a:extLst>
              <a:ext uri="{FF2B5EF4-FFF2-40B4-BE49-F238E27FC236}">
                <a16:creationId xmlns:a16="http://schemas.microsoft.com/office/drawing/2014/main" id="{7024A409-3849-83DC-7C67-0DE7F2CFF0D5}"/>
              </a:ext>
            </a:extLst>
          </p:cNvPr>
          <p:cNvSpPr>
            <a:spLocks noGrp="1"/>
          </p:cNvSpPr>
          <p:nvPr>
            <p:ph type="body" sz="quarter" idx="12" hasCustomPrompt="1"/>
          </p:nvPr>
        </p:nvSpPr>
        <p:spPr>
          <a:xfrm>
            <a:off x="704849" y="1173950"/>
            <a:ext cx="5245935"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5" name="Platshållare för text 13">
            <a:extLst>
              <a:ext uri="{FF2B5EF4-FFF2-40B4-BE49-F238E27FC236}">
                <a16:creationId xmlns:a16="http://schemas.microsoft.com/office/drawing/2014/main" id="{D76C4A85-A2A1-391B-4AB3-5A46D18839DB}"/>
              </a:ext>
            </a:extLst>
          </p:cNvPr>
          <p:cNvSpPr>
            <a:spLocks noGrp="1"/>
          </p:cNvSpPr>
          <p:nvPr>
            <p:ph type="body" sz="quarter" idx="13" hasCustomPrompt="1"/>
          </p:nvPr>
        </p:nvSpPr>
        <p:spPr>
          <a:xfrm>
            <a:off x="6304280" y="1174083"/>
            <a:ext cx="5056581"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pic>
        <p:nvPicPr>
          <p:cNvPr id="4" name="Bildobjekt 3">
            <a:extLst>
              <a:ext uri="{FF2B5EF4-FFF2-40B4-BE49-F238E27FC236}">
                <a16:creationId xmlns:a16="http://schemas.microsoft.com/office/drawing/2014/main" id="{D1791DC1-2FFA-DFC7-56C7-68C9E473B910}"/>
              </a:ext>
            </a:extLst>
          </p:cNvPr>
          <p:cNvPicPr>
            <a:picLocks noChangeAspect="1"/>
          </p:cNvPicPr>
          <p:nvPr userDrawn="1"/>
        </p:nvPicPr>
        <p:blipFill>
          <a:blip r:embed="rId2"/>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354308251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YCKET TEXT 3 KOLUMN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379547"/>
          </a:xfrm>
        </p:spPr>
        <p:txBody>
          <a:bodyPr anchor="t">
            <a:noAutofit/>
          </a:bodyPr>
          <a:lstStyle>
            <a:lvl1pPr>
              <a:defRPr sz="2800"/>
            </a:lvl1pPr>
          </a:lstStyle>
          <a:p>
            <a:r>
              <a:rPr lang="sv-SE"/>
              <a:t>En </a:t>
            </a:r>
            <a:r>
              <a:rPr lang="sv-SE" err="1"/>
              <a:t>slide</a:t>
            </a:r>
            <a:r>
              <a:rPr lang="sv-SE"/>
              <a:t> för mycket text i 3 kolumner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704386" y="1553496"/>
            <a:ext cx="3199399"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Lägg din text här</a:t>
            </a:r>
          </a:p>
        </p:txBody>
      </p:sp>
      <p:sp>
        <p:nvSpPr>
          <p:cNvPr id="7" name="Platshållare för innehåll 2">
            <a:extLst>
              <a:ext uri="{FF2B5EF4-FFF2-40B4-BE49-F238E27FC236}">
                <a16:creationId xmlns:a16="http://schemas.microsoft.com/office/drawing/2014/main" id="{5DD500AB-CB0C-5B5F-746B-590A2D3AA686}"/>
              </a:ext>
            </a:extLst>
          </p:cNvPr>
          <p:cNvSpPr>
            <a:spLocks noGrp="1"/>
          </p:cNvSpPr>
          <p:nvPr>
            <p:ph idx="10" hasCustomPrompt="1"/>
          </p:nvPr>
        </p:nvSpPr>
        <p:spPr>
          <a:xfrm>
            <a:off x="4495019" y="1553362"/>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Lägg din text här</a:t>
            </a:r>
          </a:p>
        </p:txBody>
      </p:sp>
      <p:sp>
        <p:nvSpPr>
          <p:cNvPr id="9" name="Platshållare för innehåll 2">
            <a:extLst>
              <a:ext uri="{FF2B5EF4-FFF2-40B4-BE49-F238E27FC236}">
                <a16:creationId xmlns:a16="http://schemas.microsoft.com/office/drawing/2014/main" id="{AF8982ED-7443-D10B-7FF7-601B6266FB64}"/>
              </a:ext>
            </a:extLst>
          </p:cNvPr>
          <p:cNvSpPr>
            <a:spLocks noGrp="1"/>
          </p:cNvSpPr>
          <p:nvPr>
            <p:ph idx="11" hasCustomPrompt="1"/>
          </p:nvPr>
        </p:nvSpPr>
        <p:spPr>
          <a:xfrm>
            <a:off x="8159632" y="1553496"/>
            <a:ext cx="3200400" cy="5447072"/>
          </a:xfrm>
        </p:spPr>
        <p:txBody>
          <a:bodyPr/>
          <a:lstStyle>
            <a:lvl1pPr marL="0" indent="0">
              <a:buNone/>
              <a:defRPr sz="13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Lägg din text här</a:t>
            </a:r>
          </a:p>
        </p:txBody>
      </p:sp>
      <p:sp>
        <p:nvSpPr>
          <p:cNvPr id="14" name="Platshållare för text 13">
            <a:extLst>
              <a:ext uri="{FF2B5EF4-FFF2-40B4-BE49-F238E27FC236}">
                <a16:creationId xmlns:a16="http://schemas.microsoft.com/office/drawing/2014/main" id="{7024A409-3849-83DC-7C67-0DE7F2CFF0D5}"/>
              </a:ext>
            </a:extLst>
          </p:cNvPr>
          <p:cNvSpPr>
            <a:spLocks noGrp="1"/>
          </p:cNvSpPr>
          <p:nvPr>
            <p:ph type="body" sz="quarter" idx="12" hasCustomPrompt="1"/>
          </p:nvPr>
        </p:nvSpPr>
        <p:spPr>
          <a:xfrm>
            <a:off x="704850" y="1173950"/>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5" name="Platshållare för text 13">
            <a:extLst>
              <a:ext uri="{FF2B5EF4-FFF2-40B4-BE49-F238E27FC236}">
                <a16:creationId xmlns:a16="http://schemas.microsoft.com/office/drawing/2014/main" id="{D76C4A85-A2A1-391B-4AB3-5A46D18839DB}"/>
              </a:ext>
            </a:extLst>
          </p:cNvPr>
          <p:cNvSpPr>
            <a:spLocks noGrp="1"/>
          </p:cNvSpPr>
          <p:nvPr>
            <p:ph type="body" sz="quarter" idx="13" hasCustomPrompt="1"/>
          </p:nvPr>
        </p:nvSpPr>
        <p:spPr>
          <a:xfrm>
            <a:off x="4495019"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
        <p:nvSpPr>
          <p:cNvPr id="16" name="Platshållare för text 13">
            <a:extLst>
              <a:ext uri="{FF2B5EF4-FFF2-40B4-BE49-F238E27FC236}">
                <a16:creationId xmlns:a16="http://schemas.microsoft.com/office/drawing/2014/main" id="{10EBA079-EED2-C4FB-3623-2AC8F98CF857}"/>
              </a:ext>
            </a:extLst>
          </p:cNvPr>
          <p:cNvSpPr>
            <a:spLocks noGrp="1"/>
          </p:cNvSpPr>
          <p:nvPr>
            <p:ph type="body" sz="quarter" idx="14" hasCustomPrompt="1"/>
          </p:nvPr>
        </p:nvSpPr>
        <p:spPr>
          <a:xfrm>
            <a:off x="8160462" y="1173949"/>
            <a:ext cx="3200400" cy="379413"/>
          </a:xfrm>
        </p:spPr>
        <p:txBody>
          <a:bodyPr/>
          <a:lstStyle>
            <a:lvl1pPr marL="0" indent="0">
              <a:buNone/>
              <a:defRPr sz="1400" b="1">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underrubrik här</a:t>
            </a:r>
          </a:p>
        </p:txBody>
      </p:sp>
    </p:spTree>
    <p:extLst>
      <p:ext uri="{BB962C8B-B14F-4D97-AF65-F5344CB8AC3E}">
        <p14:creationId xmlns:p14="http://schemas.microsoft.com/office/powerpoint/2010/main" val="290015634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UTPLATTA">
    <p:bg>
      <p:bgPr>
        <a:solidFill>
          <a:srgbClr val="415644"/>
        </a:solidFill>
        <a:effectLst/>
      </p:bgPr>
    </p:bg>
    <p:spTree>
      <p:nvGrpSpPr>
        <p:cNvPr id="1" name=""/>
        <p:cNvGrpSpPr/>
        <p:nvPr/>
      </p:nvGrpSpPr>
      <p:grpSpPr>
        <a:xfrm>
          <a:off x="0" y="0"/>
          <a:ext cx="0" cy="0"/>
          <a:chOff x="0" y="0"/>
          <a:chExt cx="0" cy="0"/>
        </a:xfrm>
      </p:grpSpPr>
      <p:pic>
        <p:nvPicPr>
          <p:cNvPr id="3" name="Bildobjekt 2" descr="En bild som visar cirkel, Symmetri&#10;&#10;Automatiskt genererad beskrivning">
            <a:extLst>
              <a:ext uri="{FF2B5EF4-FFF2-40B4-BE49-F238E27FC236}">
                <a16:creationId xmlns:a16="http://schemas.microsoft.com/office/drawing/2014/main" id="{63CF6BE3-CCAF-C751-7D9F-E4584AAA2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957" y="5980980"/>
            <a:ext cx="559766" cy="557966"/>
          </a:xfrm>
          <a:prstGeom prst="rect">
            <a:avLst/>
          </a:prstGeom>
        </p:spPr>
      </p:pic>
    </p:spTree>
    <p:extLst>
      <p:ext uri="{BB962C8B-B14F-4D97-AF65-F5344CB8AC3E}">
        <p14:creationId xmlns:p14="http://schemas.microsoft.com/office/powerpoint/2010/main" val="207463094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solidFill>
          <a:srgbClr val="FFFFFF"/>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04386" y="464515"/>
            <a:ext cx="10656476" cy="1325563"/>
          </a:xfrm>
        </p:spPr>
        <p:txBody>
          <a:bodyPr anchor="ctr"/>
          <a:lstStyle>
            <a:lvl1pPr>
              <a:defRPr/>
            </a:lvl1pPr>
          </a:lstStyle>
          <a:p>
            <a:r>
              <a:rPr lang="sv-SE"/>
              <a:t>Här skriver du din rubrik</a:t>
            </a:r>
          </a:p>
        </p:txBody>
      </p:sp>
      <p:pic>
        <p:nvPicPr>
          <p:cNvPr id="3" name="Bildobjekt 2">
            <a:extLst>
              <a:ext uri="{FF2B5EF4-FFF2-40B4-BE49-F238E27FC236}">
                <a16:creationId xmlns:a16="http://schemas.microsoft.com/office/drawing/2014/main" id="{6F50F66C-D18D-C7AC-2643-540A70470C1D}"/>
              </a:ext>
            </a:extLst>
          </p:cNvPr>
          <p:cNvPicPr>
            <a:picLocks noChangeAspect="1"/>
          </p:cNvPicPr>
          <p:nvPr userDrawn="1"/>
        </p:nvPicPr>
        <p:blipFill>
          <a:blip r:embed="rId2"/>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278178690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YSTEMSIDA">
    <p:bg>
      <p:bgPr>
        <a:solidFill>
          <a:srgbClr val="415644"/>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72DC4FF5-4148-36AC-68B2-DB1873BAFA90}"/>
              </a:ext>
            </a:extLst>
          </p:cNvPr>
          <p:cNvSpPr>
            <a:spLocks noGrp="1"/>
          </p:cNvSpPr>
          <p:nvPr>
            <p:ph type="title" hasCustomPrompt="1"/>
          </p:nvPr>
        </p:nvSpPr>
        <p:spPr>
          <a:xfrm>
            <a:off x="732961" y="2766218"/>
            <a:ext cx="10656476" cy="1325563"/>
          </a:xfrm>
        </p:spPr>
        <p:txBody>
          <a:bodyPr anchor="ctr">
            <a:normAutofit/>
          </a:bodyPr>
          <a:lstStyle>
            <a:lvl1pPr algn="ctr">
              <a:defRPr sz="3000" b="0">
                <a:solidFill>
                  <a:srgbClr val="FFFFFF"/>
                </a:solidFill>
                <a:latin typeface="Avenir Next LT Pro" panose="020B0504020202020204" pitchFamily="34" charset="0"/>
              </a:defRPr>
            </a:lvl1pPr>
          </a:lstStyle>
          <a:p>
            <a:r>
              <a:rPr lang="sv-SE"/>
              <a:t>Här skriver du din rubrik</a:t>
            </a:r>
          </a:p>
        </p:txBody>
      </p:sp>
      <p:pic>
        <p:nvPicPr>
          <p:cNvPr id="2" name="Bildobjekt 1" descr="En bild som visar cirkel, Symmetri&#10;&#10;Automatiskt genererad beskrivning">
            <a:extLst>
              <a:ext uri="{FF2B5EF4-FFF2-40B4-BE49-F238E27FC236}">
                <a16:creationId xmlns:a16="http://schemas.microsoft.com/office/drawing/2014/main" id="{0EFDB7C8-53FB-6037-E0A9-B171FCB7D4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957" y="5980980"/>
            <a:ext cx="559766" cy="557966"/>
          </a:xfrm>
          <a:prstGeom prst="rect">
            <a:avLst/>
          </a:prstGeom>
        </p:spPr>
      </p:pic>
    </p:spTree>
    <p:extLst>
      <p:ext uri="{BB962C8B-B14F-4D97-AF65-F5344CB8AC3E}">
        <p14:creationId xmlns:p14="http://schemas.microsoft.com/office/powerpoint/2010/main" val="826346464"/>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KONTAKTKOR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8305799"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3280903" y="4546284"/>
            <a:ext cx="4577223" cy="379736"/>
          </a:xfrm>
        </p:spPr>
        <p:txBody>
          <a:bodyPr/>
          <a:lstStyle>
            <a:lvl1pPr marL="0" indent="0" algn="l">
              <a:buNone/>
              <a:defRPr sz="22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a:t>
            </a:r>
          </a:p>
        </p:txBody>
      </p:sp>
      <p:sp>
        <p:nvSpPr>
          <p:cNvPr id="4" name="Platshållare för innehåll 2">
            <a:extLst>
              <a:ext uri="{FF2B5EF4-FFF2-40B4-BE49-F238E27FC236}">
                <a16:creationId xmlns:a16="http://schemas.microsoft.com/office/drawing/2014/main" id="{75E9D754-C3FF-7A55-105A-F83896475B0D}"/>
              </a:ext>
            </a:extLst>
          </p:cNvPr>
          <p:cNvSpPr>
            <a:spLocks noGrp="1"/>
          </p:cNvSpPr>
          <p:nvPr>
            <p:ph idx="10" hasCustomPrompt="1"/>
          </p:nvPr>
        </p:nvSpPr>
        <p:spPr>
          <a:xfrm>
            <a:off x="3280904" y="4941572"/>
            <a:ext cx="4577224"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Titel</a:t>
            </a:r>
          </a:p>
        </p:txBody>
      </p:sp>
      <p:sp>
        <p:nvSpPr>
          <p:cNvPr id="6" name="Platshållare för innehåll 2">
            <a:extLst>
              <a:ext uri="{FF2B5EF4-FFF2-40B4-BE49-F238E27FC236}">
                <a16:creationId xmlns:a16="http://schemas.microsoft.com/office/drawing/2014/main" id="{B1352EB7-C1B9-1B3B-7519-760D477EF08B}"/>
              </a:ext>
            </a:extLst>
          </p:cNvPr>
          <p:cNvSpPr>
            <a:spLocks noGrp="1"/>
          </p:cNvSpPr>
          <p:nvPr>
            <p:ph idx="12" hasCustomPrompt="1"/>
          </p:nvPr>
        </p:nvSpPr>
        <p:spPr>
          <a:xfrm>
            <a:off x="3938112" y="5427024"/>
            <a:ext cx="3781897" cy="379736"/>
          </a:xfrm>
        </p:spPr>
        <p:txBody>
          <a:bodyPr/>
          <a:lstStyle>
            <a:lvl1pPr marL="0" indent="0" algn="l">
              <a:buNone/>
              <a:defRPr sz="1600">
                <a:solidFill>
                  <a:schemeClr val="accent1"/>
                </a:solidFill>
              </a:defRPr>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namn@namn.se</a:t>
            </a:r>
          </a:p>
        </p:txBody>
      </p:sp>
      <p:sp>
        <p:nvSpPr>
          <p:cNvPr id="7" name="Platshållare för innehåll 2">
            <a:extLst>
              <a:ext uri="{FF2B5EF4-FFF2-40B4-BE49-F238E27FC236}">
                <a16:creationId xmlns:a16="http://schemas.microsoft.com/office/drawing/2014/main" id="{F0246F04-6F3E-6A8F-51CC-49FBE3BB294A}"/>
              </a:ext>
            </a:extLst>
          </p:cNvPr>
          <p:cNvSpPr>
            <a:spLocks noGrp="1"/>
          </p:cNvSpPr>
          <p:nvPr>
            <p:ph idx="13" hasCustomPrompt="1"/>
          </p:nvPr>
        </p:nvSpPr>
        <p:spPr>
          <a:xfrm>
            <a:off x="4066708" y="5749604"/>
            <a:ext cx="3643777"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8" name="Platshållare för innehåll 2">
            <a:extLst>
              <a:ext uri="{FF2B5EF4-FFF2-40B4-BE49-F238E27FC236}">
                <a16:creationId xmlns:a16="http://schemas.microsoft.com/office/drawing/2014/main" id="{324504B9-0502-16E9-89B1-5AD633B5CDD3}"/>
              </a:ext>
            </a:extLst>
          </p:cNvPr>
          <p:cNvSpPr>
            <a:spLocks noGrp="1"/>
          </p:cNvSpPr>
          <p:nvPr>
            <p:ph idx="14" hasCustomPrompt="1"/>
          </p:nvPr>
        </p:nvSpPr>
        <p:spPr>
          <a:xfrm>
            <a:off x="3933355" y="6057895"/>
            <a:ext cx="3781896" cy="379736"/>
          </a:xfrm>
        </p:spPr>
        <p:txBody>
          <a:bodyPr/>
          <a:lstStyle>
            <a:lvl1pPr marL="0" indent="0" algn="l">
              <a:buNone/>
              <a:defRPr sz="1600"/>
            </a:lvl1pPr>
            <a:lvl2pPr marL="457200" indent="0" algn="l">
              <a:buNone/>
              <a:defRPr sz="1800"/>
            </a:lvl2pPr>
            <a:lvl3pPr marL="914400" indent="0" algn="l">
              <a:buNone/>
              <a:defRPr sz="1400"/>
            </a:lvl3pPr>
            <a:lvl4pPr marL="1371600" indent="0" algn="l">
              <a:buNone/>
              <a:defRPr sz="1200"/>
            </a:lvl4pPr>
            <a:lvl5pPr marL="1828800" indent="0" algn="l">
              <a:buNone/>
              <a:defRPr sz="1000"/>
            </a:lvl5pPr>
          </a:lstStyle>
          <a:p>
            <a:pPr lvl="0"/>
            <a:r>
              <a:rPr lang="sv-SE"/>
              <a:t>+46 </a:t>
            </a:r>
            <a:r>
              <a:rPr lang="sv-SE" err="1"/>
              <a:t>xxxxxxxx</a:t>
            </a:r>
            <a:endParaRPr lang="sv-SE"/>
          </a:p>
        </p:txBody>
      </p:sp>
      <p:sp>
        <p:nvSpPr>
          <p:cNvPr id="9" name="textruta 8">
            <a:extLst>
              <a:ext uri="{FF2B5EF4-FFF2-40B4-BE49-F238E27FC236}">
                <a16:creationId xmlns:a16="http://schemas.microsoft.com/office/drawing/2014/main" id="{75A19220-CEBF-4BB1-DD5E-8412FB5BF1DE}"/>
              </a:ext>
            </a:extLst>
          </p:cNvPr>
          <p:cNvSpPr txBox="1"/>
          <p:nvPr userDrawn="1"/>
        </p:nvSpPr>
        <p:spPr>
          <a:xfrm>
            <a:off x="3190414" y="5398446"/>
            <a:ext cx="1166813" cy="338554"/>
          </a:xfrm>
          <a:prstGeom prst="rect">
            <a:avLst/>
          </a:prstGeom>
          <a:noFill/>
        </p:spPr>
        <p:txBody>
          <a:bodyPr wrap="square" rtlCol="0">
            <a:spAutoFit/>
          </a:bodyPr>
          <a:lstStyle/>
          <a:p>
            <a:r>
              <a:rPr lang="sv-SE" sz="1600">
                <a:latin typeface="Avenir Next LT Pro Demi" panose="020B0704020202020204" pitchFamily="34" charset="0"/>
              </a:rPr>
              <a:t>Epost:</a:t>
            </a:r>
          </a:p>
        </p:txBody>
      </p:sp>
      <p:sp>
        <p:nvSpPr>
          <p:cNvPr id="10" name="textruta 9">
            <a:extLst>
              <a:ext uri="{FF2B5EF4-FFF2-40B4-BE49-F238E27FC236}">
                <a16:creationId xmlns:a16="http://schemas.microsoft.com/office/drawing/2014/main" id="{81E1D2D2-830B-D94C-6924-0BDFA1F05F57}"/>
              </a:ext>
            </a:extLst>
          </p:cNvPr>
          <p:cNvSpPr txBox="1"/>
          <p:nvPr userDrawn="1"/>
        </p:nvSpPr>
        <p:spPr>
          <a:xfrm>
            <a:off x="3190413" y="5722293"/>
            <a:ext cx="1166813" cy="338554"/>
          </a:xfrm>
          <a:prstGeom prst="rect">
            <a:avLst/>
          </a:prstGeom>
          <a:noFill/>
        </p:spPr>
        <p:txBody>
          <a:bodyPr wrap="square" rtlCol="0">
            <a:spAutoFit/>
          </a:bodyPr>
          <a:lstStyle/>
          <a:p>
            <a:r>
              <a:rPr lang="sv-SE" sz="1600">
                <a:latin typeface="Avenir Next LT Pro Demi" panose="020B0704020202020204" pitchFamily="34" charset="0"/>
              </a:rPr>
              <a:t>Telefon:</a:t>
            </a:r>
          </a:p>
        </p:txBody>
      </p:sp>
      <p:sp>
        <p:nvSpPr>
          <p:cNvPr id="11" name="textruta 10">
            <a:extLst>
              <a:ext uri="{FF2B5EF4-FFF2-40B4-BE49-F238E27FC236}">
                <a16:creationId xmlns:a16="http://schemas.microsoft.com/office/drawing/2014/main" id="{68137F92-FFC5-4E0F-15CD-11F60513BE3B}"/>
              </a:ext>
            </a:extLst>
          </p:cNvPr>
          <p:cNvSpPr txBox="1"/>
          <p:nvPr userDrawn="1"/>
        </p:nvSpPr>
        <p:spPr>
          <a:xfrm>
            <a:off x="3190412" y="6031846"/>
            <a:ext cx="1166813" cy="338554"/>
          </a:xfrm>
          <a:prstGeom prst="rect">
            <a:avLst/>
          </a:prstGeom>
          <a:noFill/>
        </p:spPr>
        <p:txBody>
          <a:bodyPr wrap="square" rtlCol="0">
            <a:spAutoFit/>
          </a:bodyPr>
          <a:lstStyle/>
          <a:p>
            <a:r>
              <a:rPr lang="sv-SE" sz="1600">
                <a:latin typeface="Avenir Next LT Pro Demi" panose="020B0704020202020204" pitchFamily="34" charset="0"/>
              </a:rPr>
              <a:t>Mobil:</a:t>
            </a:r>
          </a:p>
        </p:txBody>
      </p:sp>
      <p:sp>
        <p:nvSpPr>
          <p:cNvPr id="13" name="Platshållare för bild 12">
            <a:extLst>
              <a:ext uri="{FF2B5EF4-FFF2-40B4-BE49-F238E27FC236}">
                <a16:creationId xmlns:a16="http://schemas.microsoft.com/office/drawing/2014/main" id="{BD315688-FD96-8E7C-6B07-05E8DBF4E82C}"/>
              </a:ext>
            </a:extLst>
          </p:cNvPr>
          <p:cNvSpPr>
            <a:spLocks noGrp="1"/>
          </p:cNvSpPr>
          <p:nvPr>
            <p:ph type="pic" sz="quarter" idx="15"/>
          </p:nvPr>
        </p:nvSpPr>
        <p:spPr>
          <a:xfrm>
            <a:off x="750888" y="4154482"/>
            <a:ext cx="2144249" cy="2166937"/>
          </a:xfrm>
        </p:spPr>
        <p:txBody>
          <a:bodyPr anchor="ctr"/>
          <a:lstStyle>
            <a:lvl1pPr marL="0" indent="0" algn="ctr">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25DF6BF0-88AD-579A-5DB4-4D237AD50CAD}"/>
              </a:ext>
            </a:extLst>
          </p:cNvPr>
          <p:cNvSpPr/>
          <p:nvPr userDrawn="1"/>
        </p:nvSpPr>
        <p:spPr>
          <a:xfrm>
            <a:off x="750888" y="4008107"/>
            <a:ext cx="2144249" cy="146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1669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 ÄMNE">
    <p:bg>
      <p:bgPr>
        <a:solidFill>
          <a:srgbClr val="415644"/>
        </a:solidFill>
        <a:effectLst/>
      </p:bgPr>
    </p:bg>
    <p:spTree>
      <p:nvGrpSpPr>
        <p:cNvPr id="1" name=""/>
        <p:cNvGrpSpPr/>
        <p:nvPr/>
      </p:nvGrpSpPr>
      <p:grpSpPr>
        <a:xfrm>
          <a:off x="0" y="0"/>
          <a:ext cx="0" cy="0"/>
          <a:chOff x="0" y="0"/>
          <a:chExt cx="0" cy="0"/>
        </a:xfrm>
      </p:grpSpPr>
      <p:sp>
        <p:nvSpPr>
          <p:cNvPr id="3" name="Platshållare för bild 6">
            <a:extLst>
              <a:ext uri="{FF2B5EF4-FFF2-40B4-BE49-F238E27FC236}">
                <a16:creationId xmlns:a16="http://schemas.microsoft.com/office/drawing/2014/main" id="{A7104604-EF02-E87D-56D4-B30AA15BC371}"/>
              </a:ext>
            </a:extLst>
          </p:cNvPr>
          <p:cNvSpPr>
            <a:spLocks noGrp="1"/>
          </p:cNvSpPr>
          <p:nvPr>
            <p:ph type="pic" sz="quarter" idx="14" hasCustomPrompt="1"/>
          </p:nvPr>
        </p:nvSpPr>
        <p:spPr>
          <a:xfrm>
            <a:off x="0" y="111760"/>
            <a:ext cx="12192000" cy="6685855"/>
          </a:xfrm>
        </p:spPr>
        <p:txBody>
          <a:bodyPr anchor="ctr"/>
          <a:lstStyle>
            <a:lvl1pPr marL="0" indent="0" algn="ctr">
              <a:buNone/>
              <a:defRPr>
                <a:solidFill>
                  <a:srgbClr val="FFFFFF"/>
                </a:solidFill>
                <a:sym typeface="Wingdings" panose="05000000000000000000" pitchFamily="2" charset="2"/>
              </a:defRPr>
            </a:lvl1pPr>
          </a:lstStyle>
          <a:p>
            <a:r>
              <a:rPr lang="sv-SE"/>
              <a:t>Lägg din bild här. </a:t>
            </a:r>
            <a:br>
              <a:rPr lang="sv-SE"/>
            </a:br>
            <a:r>
              <a:rPr lang="sv-SE"/>
              <a:t>Om du inte har någon bra – så låt va </a:t>
            </a:r>
          </a:p>
        </p:txBody>
      </p:sp>
      <p:sp>
        <p:nvSpPr>
          <p:cNvPr id="14" name="Platshållare för text 13">
            <a:extLst>
              <a:ext uri="{FF2B5EF4-FFF2-40B4-BE49-F238E27FC236}">
                <a16:creationId xmlns:a16="http://schemas.microsoft.com/office/drawing/2014/main" id="{0BD2B0E6-6059-2FA4-53F7-B3181BD13E59}"/>
              </a:ext>
            </a:extLst>
          </p:cNvPr>
          <p:cNvSpPr>
            <a:spLocks noGrp="1"/>
          </p:cNvSpPr>
          <p:nvPr>
            <p:ph type="body" sz="quarter" idx="11" hasCustomPrompt="1"/>
          </p:nvPr>
        </p:nvSpPr>
        <p:spPr>
          <a:xfrm>
            <a:off x="588425" y="659738"/>
            <a:ext cx="6248400" cy="452120"/>
          </a:xfrm>
        </p:spPr>
        <p:txBody>
          <a:bodyPr lIns="0" rIns="0">
            <a:normAutofit/>
          </a:bodyPr>
          <a:lstStyle>
            <a:lvl1pPr marL="0" indent="0">
              <a:buNone/>
              <a:defRPr sz="200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TEMAT</a:t>
            </a:r>
          </a:p>
        </p:txBody>
      </p:sp>
      <p:sp>
        <p:nvSpPr>
          <p:cNvPr id="15" name="Platshållare för text 13">
            <a:extLst>
              <a:ext uri="{FF2B5EF4-FFF2-40B4-BE49-F238E27FC236}">
                <a16:creationId xmlns:a16="http://schemas.microsoft.com/office/drawing/2014/main" id="{744ECCA8-416F-D79F-0DDB-94472654E4F7}"/>
              </a:ext>
            </a:extLst>
          </p:cNvPr>
          <p:cNvSpPr>
            <a:spLocks noGrp="1"/>
          </p:cNvSpPr>
          <p:nvPr>
            <p:ph type="body" sz="quarter" idx="12" hasCustomPrompt="1"/>
          </p:nvPr>
        </p:nvSpPr>
        <p:spPr>
          <a:xfrm>
            <a:off x="588425" y="1200123"/>
            <a:ext cx="9957435" cy="452120"/>
          </a:xfrm>
        </p:spPr>
        <p:txBody>
          <a:bodyPr lIns="0">
            <a:noAutofit/>
          </a:bodyPr>
          <a:lstStyle>
            <a:lvl1pPr marL="0" indent="0">
              <a:lnSpc>
                <a:spcPct val="100000"/>
              </a:lnSpc>
              <a:buNone/>
              <a:defRPr sz="4400" b="1">
                <a:solidFill>
                  <a:srgbClr val="FFFFFF"/>
                </a:solidFill>
                <a:latin typeface="Avenir Next LT Pro" panose="020B05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sv-SE"/>
              <a:t>Skriv din rubrik här</a:t>
            </a:r>
          </a:p>
        </p:txBody>
      </p:sp>
      <p:sp>
        <p:nvSpPr>
          <p:cNvPr id="16" name="Platshållare för text 13">
            <a:extLst>
              <a:ext uri="{FF2B5EF4-FFF2-40B4-BE49-F238E27FC236}">
                <a16:creationId xmlns:a16="http://schemas.microsoft.com/office/drawing/2014/main" id="{FAC684F4-06F9-E8AA-910E-7A770EA3676D}"/>
              </a:ext>
            </a:extLst>
          </p:cNvPr>
          <p:cNvSpPr>
            <a:spLocks noGrp="1"/>
          </p:cNvSpPr>
          <p:nvPr>
            <p:ph type="body" sz="quarter" idx="13" hasCustomPrompt="1"/>
          </p:nvPr>
        </p:nvSpPr>
        <p:spPr>
          <a:xfrm>
            <a:off x="689216" y="5424806"/>
            <a:ext cx="6248400" cy="452120"/>
          </a:xfrm>
        </p:spPr>
        <p:txBody>
          <a:bodyPr lIns="0" rIns="0">
            <a:normAutofit/>
          </a:bodyPr>
          <a:lstStyle>
            <a:lvl1pPr marL="0" indent="0">
              <a:buNone/>
              <a:defRPr sz="2000" i="1">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Här skriver du ditt namn</a:t>
            </a:r>
          </a:p>
        </p:txBody>
      </p:sp>
      <p:sp>
        <p:nvSpPr>
          <p:cNvPr id="7" name="Rektangel 6">
            <a:extLst>
              <a:ext uri="{FF2B5EF4-FFF2-40B4-BE49-F238E27FC236}">
                <a16:creationId xmlns:a16="http://schemas.microsoft.com/office/drawing/2014/main" id="{25D84821-4569-FA3A-F856-92174848440E}"/>
              </a:ext>
            </a:extLst>
          </p:cNvPr>
          <p:cNvSpPr/>
          <p:nvPr userDrawn="1"/>
        </p:nvSpPr>
        <p:spPr>
          <a:xfrm>
            <a:off x="10832799" y="5597465"/>
            <a:ext cx="1339970" cy="1200150"/>
          </a:xfrm>
          <a:prstGeom prst="rect">
            <a:avLst/>
          </a:prstGeom>
          <a:solidFill>
            <a:srgbClr val="415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7438CDF9-8980-B8D6-C57F-FD8423A2BE03}"/>
              </a:ext>
            </a:extLst>
          </p:cNvPr>
          <p:cNvSpPr/>
          <p:nvPr userDrawn="1"/>
        </p:nvSpPr>
        <p:spPr>
          <a:xfrm>
            <a:off x="-228600" y="-35560"/>
            <a:ext cx="12628880" cy="147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En bild som visar cirkel, Symmetri&#10;&#10;Automatiskt genererad beskrivning">
            <a:extLst>
              <a:ext uri="{FF2B5EF4-FFF2-40B4-BE49-F238E27FC236}">
                <a16:creationId xmlns:a16="http://schemas.microsoft.com/office/drawing/2014/main" id="{C773491B-D093-EADC-9CB7-46A08C73AF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1957" y="5980980"/>
            <a:ext cx="559766" cy="557966"/>
          </a:xfrm>
          <a:prstGeom prst="rect">
            <a:avLst/>
          </a:prstGeom>
        </p:spPr>
      </p:pic>
    </p:spTree>
    <p:extLst>
      <p:ext uri="{BB962C8B-B14F-4D97-AF65-F5344CB8AC3E}">
        <p14:creationId xmlns:p14="http://schemas.microsoft.com/office/powerpoint/2010/main" val="18374469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VIT RF">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3731937"/>
          </a:xfrm>
        </p:spPr>
        <p:txBody>
          <a:bodyPr/>
          <a:lstStyle>
            <a:lvl1pPr>
              <a:defRPr sz="2200"/>
            </a:lvl1pPr>
            <a:lvl2pPr>
              <a:defRPr sz="1800"/>
            </a:lvl2pPr>
            <a:lvl3pPr>
              <a:defRPr sz="1400"/>
            </a:lvl3pPr>
            <a:lvl4pPr>
              <a:defRPr sz="120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531483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GRÖN RF">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DD49E58-8307-4FAD-6983-F1720007A601}"/>
              </a:ext>
            </a:extLst>
          </p:cNvPr>
          <p:cNvSpPr/>
          <p:nvPr userDrawn="1"/>
        </p:nvSpPr>
        <p:spPr>
          <a:xfrm>
            <a:off x="-156303" y="0"/>
            <a:ext cx="12377854" cy="7056491"/>
          </a:xfrm>
          <a:prstGeom prst="rect">
            <a:avLst/>
          </a:prstGeom>
          <a:solidFill>
            <a:srgbClr val="415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10656476" cy="1325563"/>
          </a:xfrm>
        </p:spPr>
        <p:txBody>
          <a:bodyPr anchor="t"/>
          <a:lstStyle>
            <a:lvl1pPr>
              <a:defRPr>
                <a:solidFill>
                  <a:schemeClr val="bg1"/>
                </a:solidFill>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p:nvPr>
        </p:nvSpPr>
        <p:spPr>
          <a:xfrm>
            <a:off x="704386" y="1911026"/>
            <a:ext cx="10656476"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6">
            <a:extLst>
              <a:ext uri="{FF2B5EF4-FFF2-40B4-BE49-F238E27FC236}">
                <a16:creationId xmlns:a16="http://schemas.microsoft.com/office/drawing/2014/main" id="{DA9E2389-3E48-E9F0-1BA9-B03365F9E744}"/>
              </a:ext>
            </a:extLst>
          </p:cNvPr>
          <p:cNvPicPr>
            <a:picLocks noChangeAspect="1"/>
          </p:cNvPicPr>
          <p:nvPr userDrawn="1"/>
        </p:nvPicPr>
        <p:blipFill>
          <a:blip r:embed="rId2"/>
          <a:stretch>
            <a:fillRect/>
          </a:stretch>
        </p:blipFill>
        <p:spPr>
          <a:xfrm>
            <a:off x="10951029" y="6523091"/>
            <a:ext cx="1070360" cy="160554"/>
          </a:xfrm>
          <a:prstGeom prst="rect">
            <a:avLst/>
          </a:prstGeom>
        </p:spPr>
      </p:pic>
      <p:pic>
        <p:nvPicPr>
          <p:cNvPr id="9" name="Bildobjekt 8" descr="En bild som visar cirkel, Symmetri&#10;&#10;Automatiskt genererad beskrivning">
            <a:extLst>
              <a:ext uri="{FF2B5EF4-FFF2-40B4-BE49-F238E27FC236}">
                <a16:creationId xmlns:a16="http://schemas.microsoft.com/office/drawing/2014/main" id="{B7E3A7FF-B1F3-7493-6317-F2691F82695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1957" y="5980980"/>
            <a:ext cx="559766" cy="557966"/>
          </a:xfrm>
          <a:prstGeom prst="rect">
            <a:avLst/>
          </a:prstGeom>
        </p:spPr>
      </p:pic>
    </p:spTree>
    <p:extLst>
      <p:ext uri="{BB962C8B-B14F-4D97-AF65-F5344CB8AC3E}">
        <p14:creationId xmlns:p14="http://schemas.microsoft.com/office/powerpoint/2010/main" val="103712091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 TEXT &amp; BILD/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4100976" cy="1325563"/>
          </a:xfrm>
        </p:spPr>
        <p:txBody>
          <a:bodyPr anchor="t"/>
          <a:lstStyle>
            <a:lvl1pPr>
              <a:defRPr/>
            </a:lvl1pPr>
          </a:lstStyle>
          <a:p>
            <a:r>
              <a:rPr lang="sv-SE"/>
              <a:t>Skriv din rubrik här</a:t>
            </a:r>
          </a:p>
        </p:txBody>
      </p:sp>
      <p:sp>
        <p:nvSpPr>
          <p:cNvPr id="3" name="Platshållare för innehåll 2">
            <a:extLst>
              <a:ext uri="{FF2B5EF4-FFF2-40B4-BE49-F238E27FC236}">
                <a16:creationId xmlns:a16="http://schemas.microsoft.com/office/drawing/2014/main" id="{5298E8E3-1D12-9164-3CF1-D055B4FDDAEB}"/>
              </a:ext>
            </a:extLst>
          </p:cNvPr>
          <p:cNvSpPr>
            <a:spLocks noGrp="1"/>
          </p:cNvSpPr>
          <p:nvPr>
            <p:ph idx="1" hasCustomPrompt="1"/>
          </p:nvPr>
        </p:nvSpPr>
        <p:spPr>
          <a:xfrm>
            <a:off x="4862514" y="0"/>
            <a:ext cx="7329486" cy="6858000"/>
          </a:xfrm>
        </p:spPr>
        <p:txBody>
          <a:bodyPr/>
          <a:lstStyle>
            <a:lvl1pPr marL="0" indent="0">
              <a:buNone/>
              <a:defRPr sz="2200"/>
            </a:lvl1pPr>
            <a:lvl2pPr marL="457200" indent="0">
              <a:buNone/>
              <a:defRPr sz="1800"/>
            </a:lvl2pPr>
            <a:lvl3pPr marL="914400" indent="0">
              <a:buNone/>
              <a:defRPr sz="1400"/>
            </a:lvl3pPr>
            <a:lvl4pPr marL="1371600" indent="0">
              <a:buNone/>
              <a:defRPr sz="1200"/>
            </a:lvl4pPr>
            <a:lvl5pPr marL="1828800" indent="0">
              <a:buNone/>
              <a:defRPr sz="1000"/>
            </a:lvl5pPr>
          </a:lstStyle>
          <a:p>
            <a:pPr lvl="0"/>
            <a:r>
              <a:rPr lang="sv-SE"/>
              <a:t>Klicka här för att lägga in diagram eller bild</a:t>
            </a:r>
          </a:p>
        </p:txBody>
      </p:sp>
      <p:sp>
        <p:nvSpPr>
          <p:cNvPr id="6" name="Platshållare för text 5">
            <a:extLst>
              <a:ext uri="{FF2B5EF4-FFF2-40B4-BE49-F238E27FC236}">
                <a16:creationId xmlns:a16="http://schemas.microsoft.com/office/drawing/2014/main" id="{E7478B81-DCAF-F16A-24E5-B5A766B0DDE2}"/>
              </a:ext>
            </a:extLst>
          </p:cNvPr>
          <p:cNvSpPr>
            <a:spLocks noGrp="1"/>
          </p:cNvSpPr>
          <p:nvPr>
            <p:ph type="body" sz="quarter" idx="10" hasCustomPrompt="1"/>
          </p:nvPr>
        </p:nvSpPr>
        <p:spPr>
          <a:xfrm>
            <a:off x="1917669" y="4097074"/>
            <a:ext cx="2525094" cy="2908238"/>
          </a:xfrm>
        </p:spPr>
        <p:txBody>
          <a:bodyPr/>
          <a:lstStyle>
            <a:lvl1pPr marL="0" indent="0">
              <a:spcBef>
                <a:spcPts val="0"/>
              </a:spcBef>
              <a:buNone/>
              <a:defRPr sz="2200"/>
            </a:lvl1pPr>
            <a:lvl2pPr marL="457200" indent="0">
              <a:buNone/>
              <a:defRPr/>
            </a:lvl2pPr>
            <a:lvl3pPr marL="914400" indent="0">
              <a:buNone/>
              <a:defRPr/>
            </a:lvl3pPr>
            <a:lvl4pPr marL="1371600" indent="0">
              <a:buNone/>
              <a:defRPr/>
            </a:lvl4pPr>
            <a:lvl5pPr marL="1828800" indent="0">
              <a:buNone/>
              <a:defRPr/>
            </a:lvl5pPr>
          </a:lstStyle>
          <a:p>
            <a:pPr lvl="0"/>
            <a:r>
              <a:rPr lang="sv-SE"/>
              <a:t>Här lägger du text som belyser något</a:t>
            </a:r>
          </a:p>
        </p:txBody>
      </p:sp>
    </p:spTree>
    <p:extLst>
      <p:ext uri="{BB962C8B-B14F-4D97-AF65-F5344CB8AC3E}">
        <p14:creationId xmlns:p14="http://schemas.microsoft.com/office/powerpoint/2010/main" val="23982962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XT &amp; BILD - GRÖN">
    <p:bg>
      <p:bgPr>
        <a:solidFill>
          <a:srgbClr val="4156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337695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337695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4838700" y="-40012"/>
            <a:ext cx="8217148" cy="7136648"/>
          </a:xfrm>
        </p:spPr>
        <p:txBody>
          <a:bodyPr anchor="ctr"/>
          <a:lstStyle>
            <a:lvl1pPr marL="0" indent="0" algn="ctr">
              <a:buNone/>
              <a:defRPr>
                <a:solidFill>
                  <a:srgbClr val="FFFFFF"/>
                </a:solidFill>
              </a:defRPr>
            </a:lvl1pPr>
          </a:lstStyle>
          <a:p>
            <a:r>
              <a:rPr lang="sv-SE"/>
              <a:t>Lägg din bild här</a:t>
            </a:r>
          </a:p>
        </p:txBody>
      </p:sp>
      <p:pic>
        <p:nvPicPr>
          <p:cNvPr id="6" name="Bildobjekt 5">
            <a:extLst>
              <a:ext uri="{FF2B5EF4-FFF2-40B4-BE49-F238E27FC236}">
                <a16:creationId xmlns:a16="http://schemas.microsoft.com/office/drawing/2014/main" id="{9A44A909-3ACA-942D-7F2D-B1E1BD6E43B7}"/>
              </a:ext>
            </a:extLst>
          </p:cNvPr>
          <p:cNvPicPr>
            <a:picLocks noChangeAspect="1"/>
          </p:cNvPicPr>
          <p:nvPr userDrawn="1"/>
        </p:nvPicPr>
        <p:blipFill>
          <a:blip r:embed="rId2"/>
          <a:stretch>
            <a:fillRect/>
          </a:stretch>
        </p:blipFill>
        <p:spPr>
          <a:xfrm>
            <a:off x="10951029" y="6523091"/>
            <a:ext cx="1070360" cy="160554"/>
          </a:xfrm>
          <a:prstGeom prst="rect">
            <a:avLst/>
          </a:prstGeom>
        </p:spPr>
      </p:pic>
      <p:pic>
        <p:nvPicPr>
          <p:cNvPr id="10" name="Bildobjekt 9" descr="En bild som visar cirkel, Symmetri&#10;&#10;Automatiskt genererad beskrivning">
            <a:extLst>
              <a:ext uri="{FF2B5EF4-FFF2-40B4-BE49-F238E27FC236}">
                <a16:creationId xmlns:a16="http://schemas.microsoft.com/office/drawing/2014/main" id="{44EAD74D-8D2B-C7C8-AFA5-9148068EE8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1957" y="5980980"/>
            <a:ext cx="559766" cy="557966"/>
          </a:xfrm>
          <a:prstGeom prst="rect">
            <a:avLst/>
          </a:prstGeom>
        </p:spPr>
      </p:pic>
    </p:spTree>
    <p:extLst>
      <p:ext uri="{BB962C8B-B14F-4D97-AF65-F5344CB8AC3E}">
        <p14:creationId xmlns:p14="http://schemas.microsoft.com/office/powerpoint/2010/main" val="138178704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amp; BILD - GRÖN">
    <p:bg>
      <p:bgPr>
        <a:solidFill>
          <a:srgbClr val="41564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7" y="464515"/>
            <a:ext cx="6639389" cy="1325563"/>
          </a:xfrm>
        </p:spPr>
        <p:txBody>
          <a:bodyPr anchor="t"/>
          <a:lstStyle>
            <a:lvl1pPr>
              <a:defRPr>
                <a:solidFill>
                  <a:schemeClr val="bg1"/>
                </a:solidFill>
              </a:defRPr>
            </a:lvl1pPr>
          </a:lstStyle>
          <a:p>
            <a:r>
              <a:rPr lang="sv-SE"/>
              <a:t>Skriv din rubrik här</a:t>
            </a:r>
          </a:p>
        </p:txBody>
      </p:sp>
      <p:sp>
        <p:nvSpPr>
          <p:cNvPr id="4" name="Platshållare för innehåll 2">
            <a:extLst>
              <a:ext uri="{FF2B5EF4-FFF2-40B4-BE49-F238E27FC236}">
                <a16:creationId xmlns:a16="http://schemas.microsoft.com/office/drawing/2014/main" id="{FD71A943-BC29-D211-21A3-974009958AB8}"/>
              </a:ext>
            </a:extLst>
          </p:cNvPr>
          <p:cNvSpPr>
            <a:spLocks noGrp="1"/>
          </p:cNvSpPr>
          <p:nvPr>
            <p:ph idx="10"/>
          </p:nvPr>
        </p:nvSpPr>
        <p:spPr>
          <a:xfrm>
            <a:off x="704386" y="1911026"/>
            <a:ext cx="6639389" cy="6073247"/>
          </a:xfrm>
        </p:spPr>
        <p:txBody>
          <a:bodyPr>
            <a:noAutofit/>
          </a:bodyPr>
          <a:lstStyle>
            <a:lvl1pPr>
              <a:defRPr sz="2200">
                <a:solidFill>
                  <a:schemeClr val="bg1"/>
                </a:solidFill>
              </a:defRPr>
            </a:lvl1pPr>
            <a:lvl2pPr>
              <a:defRPr sz="1800">
                <a:solidFill>
                  <a:schemeClr val="bg1"/>
                </a:solidFill>
              </a:defRPr>
            </a:lvl2pPr>
            <a:lvl3pPr>
              <a:defRPr sz="1400">
                <a:solidFill>
                  <a:schemeClr val="bg1"/>
                </a:solidFill>
              </a:defRPr>
            </a:lvl3pPr>
            <a:lvl4pPr>
              <a:defRPr sz="1200">
                <a:solidFill>
                  <a:schemeClr val="bg1"/>
                </a:solidFill>
              </a:defRPr>
            </a:lvl4pPr>
            <a:lvl5pPr>
              <a:defRPr sz="1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7843837" y="-59062"/>
            <a:ext cx="4421435" cy="7136648"/>
          </a:xfrm>
        </p:spPr>
        <p:txBody>
          <a:bodyPr anchor="ctr"/>
          <a:lstStyle>
            <a:lvl1pPr marL="0" indent="0" algn="ctr">
              <a:buNone/>
              <a:defRPr>
                <a:solidFill>
                  <a:srgbClr val="FFFFFF"/>
                </a:solidFill>
              </a:defRPr>
            </a:lvl1pPr>
          </a:lstStyle>
          <a:p>
            <a:r>
              <a:rPr lang="sv-SE"/>
              <a:t>Lägg din bild här</a:t>
            </a:r>
          </a:p>
        </p:txBody>
      </p:sp>
      <p:pic>
        <p:nvPicPr>
          <p:cNvPr id="5" name="Bildobjekt 4">
            <a:extLst>
              <a:ext uri="{FF2B5EF4-FFF2-40B4-BE49-F238E27FC236}">
                <a16:creationId xmlns:a16="http://schemas.microsoft.com/office/drawing/2014/main" id="{4CA1CEBD-32A3-32B8-41F1-F2AF947553E1}"/>
              </a:ext>
            </a:extLst>
          </p:cNvPr>
          <p:cNvPicPr>
            <a:picLocks noChangeAspect="1"/>
          </p:cNvPicPr>
          <p:nvPr userDrawn="1"/>
        </p:nvPicPr>
        <p:blipFill>
          <a:blip r:embed="rId2"/>
          <a:stretch>
            <a:fillRect/>
          </a:stretch>
        </p:blipFill>
        <p:spPr>
          <a:xfrm>
            <a:off x="10951029" y="6523091"/>
            <a:ext cx="1070360" cy="160554"/>
          </a:xfrm>
          <a:prstGeom prst="rect">
            <a:avLst/>
          </a:prstGeom>
        </p:spPr>
      </p:pic>
      <p:pic>
        <p:nvPicPr>
          <p:cNvPr id="8" name="Bildobjekt 7" descr="En bild som visar cirkel, Symmetri&#10;&#10;Automatiskt genererad beskrivning">
            <a:extLst>
              <a:ext uri="{FF2B5EF4-FFF2-40B4-BE49-F238E27FC236}">
                <a16:creationId xmlns:a16="http://schemas.microsoft.com/office/drawing/2014/main" id="{DA80EFEA-A250-2B9D-F875-BC360A5411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1957" y="5980980"/>
            <a:ext cx="559766" cy="557966"/>
          </a:xfrm>
          <a:prstGeom prst="rect">
            <a:avLst/>
          </a:prstGeom>
        </p:spPr>
      </p:pic>
    </p:spTree>
    <p:extLst>
      <p:ext uri="{BB962C8B-B14F-4D97-AF65-F5344CB8AC3E}">
        <p14:creationId xmlns:p14="http://schemas.microsoft.com/office/powerpoint/2010/main" val="417145916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 RF GRÖN">
    <p:bg>
      <p:bgPr>
        <a:solidFill>
          <a:srgbClr val="415644"/>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139A54A-6E87-79E2-B07B-DCB200DACA58}"/>
              </a:ext>
            </a:extLst>
          </p:cNvPr>
          <p:cNvSpPr>
            <a:spLocks noGrp="1"/>
          </p:cNvSpPr>
          <p:nvPr>
            <p:ph type="pic" sz="quarter" idx="11" hasCustomPrompt="1"/>
          </p:nvPr>
        </p:nvSpPr>
        <p:spPr>
          <a:xfrm>
            <a:off x="-176212" y="-139324"/>
            <a:ext cx="12676154" cy="7136648"/>
          </a:xfrm>
        </p:spPr>
        <p:txBody>
          <a:bodyPr anchor="ctr"/>
          <a:lstStyle>
            <a:lvl1pPr marL="0" indent="0" algn="ctr">
              <a:buNone/>
              <a:defRPr>
                <a:solidFill>
                  <a:srgbClr val="FFFFFF"/>
                </a:solidFill>
              </a:defRPr>
            </a:lvl1pPr>
          </a:lstStyle>
          <a:p>
            <a:r>
              <a:rPr lang="sv-SE"/>
              <a:t>Lägg din bild här</a:t>
            </a:r>
          </a:p>
        </p:txBody>
      </p:sp>
      <p:sp>
        <p:nvSpPr>
          <p:cNvPr id="10" name="Rubrik 1">
            <a:extLst>
              <a:ext uri="{FF2B5EF4-FFF2-40B4-BE49-F238E27FC236}">
                <a16:creationId xmlns:a16="http://schemas.microsoft.com/office/drawing/2014/main" id="{A57E190B-5881-B313-2626-D4C955D74106}"/>
              </a:ext>
            </a:extLst>
          </p:cNvPr>
          <p:cNvSpPr>
            <a:spLocks noGrp="1"/>
          </p:cNvSpPr>
          <p:nvPr>
            <p:ph type="title" hasCustomPrompt="1"/>
          </p:nvPr>
        </p:nvSpPr>
        <p:spPr>
          <a:xfrm>
            <a:off x="704386" y="5586413"/>
            <a:ext cx="8305799" cy="823912"/>
          </a:xfrm>
        </p:spPr>
        <p:txBody>
          <a:bodyPr anchor="ctr"/>
          <a:lstStyle>
            <a:lvl1pPr>
              <a:defRPr>
                <a:solidFill>
                  <a:schemeClr val="bg1"/>
                </a:solidFill>
              </a:defRPr>
            </a:lvl1pPr>
          </a:lstStyle>
          <a:p>
            <a:r>
              <a:rPr lang="sv-SE"/>
              <a:t>Skriv din rubrik här</a:t>
            </a:r>
          </a:p>
        </p:txBody>
      </p:sp>
      <p:pic>
        <p:nvPicPr>
          <p:cNvPr id="3" name="Bildobjekt 2">
            <a:extLst>
              <a:ext uri="{FF2B5EF4-FFF2-40B4-BE49-F238E27FC236}">
                <a16:creationId xmlns:a16="http://schemas.microsoft.com/office/drawing/2014/main" id="{B1024F15-3F85-E426-58F3-AC399A4F4B93}"/>
              </a:ext>
            </a:extLst>
          </p:cNvPr>
          <p:cNvPicPr>
            <a:picLocks noChangeAspect="1"/>
          </p:cNvPicPr>
          <p:nvPr userDrawn="1"/>
        </p:nvPicPr>
        <p:blipFill>
          <a:blip r:embed="rId2"/>
          <a:stretch>
            <a:fillRect/>
          </a:stretch>
        </p:blipFill>
        <p:spPr>
          <a:xfrm>
            <a:off x="10951029" y="6523091"/>
            <a:ext cx="1070360" cy="160554"/>
          </a:xfrm>
          <a:prstGeom prst="rect">
            <a:avLst/>
          </a:prstGeom>
        </p:spPr>
      </p:pic>
      <p:pic>
        <p:nvPicPr>
          <p:cNvPr id="5" name="Bildobjekt 4" descr="En bild som visar cirkel, Symmetri&#10;&#10;Automatiskt genererad beskrivning">
            <a:extLst>
              <a:ext uri="{FF2B5EF4-FFF2-40B4-BE49-F238E27FC236}">
                <a16:creationId xmlns:a16="http://schemas.microsoft.com/office/drawing/2014/main" id="{DC676CCD-9AAF-07CA-EBD6-829220937E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81957" y="5980980"/>
            <a:ext cx="559766" cy="557966"/>
          </a:xfrm>
          <a:prstGeom prst="rect">
            <a:avLst/>
          </a:prstGeom>
        </p:spPr>
      </p:pic>
    </p:spTree>
    <p:extLst>
      <p:ext uri="{BB962C8B-B14F-4D97-AF65-F5344CB8AC3E}">
        <p14:creationId xmlns:p14="http://schemas.microsoft.com/office/powerpoint/2010/main" val="370133062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KOR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5F4B5B-0755-0CD1-00BC-CD262412466E}"/>
              </a:ext>
            </a:extLst>
          </p:cNvPr>
          <p:cNvSpPr>
            <a:spLocks noGrp="1"/>
          </p:cNvSpPr>
          <p:nvPr>
            <p:ph type="title" hasCustomPrompt="1"/>
          </p:nvPr>
        </p:nvSpPr>
        <p:spPr>
          <a:xfrm>
            <a:off x="704386" y="464515"/>
            <a:ext cx="8305799" cy="1325563"/>
          </a:xfrm>
        </p:spPr>
        <p:txBody>
          <a:bodyPr anchor="t"/>
          <a:lstStyle>
            <a:lvl1pPr>
              <a:defRPr/>
            </a:lvl1pPr>
          </a:lstStyle>
          <a:p>
            <a:r>
              <a:rPr lang="sv-SE"/>
              <a:t>Skriv din rubrik här</a:t>
            </a:r>
          </a:p>
        </p:txBody>
      </p:sp>
      <p:sp>
        <p:nvSpPr>
          <p:cNvPr id="9" name="textruta 8">
            <a:extLst>
              <a:ext uri="{FF2B5EF4-FFF2-40B4-BE49-F238E27FC236}">
                <a16:creationId xmlns:a16="http://schemas.microsoft.com/office/drawing/2014/main" id="{75A19220-CEBF-4BB1-DD5E-8412FB5BF1DE}"/>
              </a:ext>
            </a:extLst>
          </p:cNvPr>
          <p:cNvSpPr txBox="1"/>
          <p:nvPr userDrawn="1"/>
        </p:nvSpPr>
        <p:spPr>
          <a:xfrm>
            <a:off x="3190414" y="5738869"/>
            <a:ext cx="1166813" cy="338554"/>
          </a:xfrm>
          <a:prstGeom prst="rect">
            <a:avLst/>
          </a:prstGeom>
          <a:noFill/>
        </p:spPr>
        <p:txBody>
          <a:bodyPr wrap="square" rtlCol="0">
            <a:spAutoFit/>
          </a:bodyPr>
          <a:lstStyle/>
          <a:p>
            <a:r>
              <a:rPr lang="sv-SE" sz="1600" b="1">
                <a:latin typeface="Avenir Next LT Pro" panose="020B0504020202020204" pitchFamily="34" charset="0"/>
              </a:rPr>
              <a:t>E-post:</a:t>
            </a:r>
          </a:p>
        </p:txBody>
      </p:sp>
      <p:sp>
        <p:nvSpPr>
          <p:cNvPr id="10" name="textruta 9">
            <a:extLst>
              <a:ext uri="{FF2B5EF4-FFF2-40B4-BE49-F238E27FC236}">
                <a16:creationId xmlns:a16="http://schemas.microsoft.com/office/drawing/2014/main" id="{81E1D2D2-830B-D94C-6924-0BDFA1F05F57}"/>
              </a:ext>
            </a:extLst>
          </p:cNvPr>
          <p:cNvSpPr txBox="1"/>
          <p:nvPr userDrawn="1"/>
        </p:nvSpPr>
        <p:spPr>
          <a:xfrm>
            <a:off x="3190413" y="6062716"/>
            <a:ext cx="1166813" cy="338554"/>
          </a:xfrm>
          <a:prstGeom prst="rect">
            <a:avLst/>
          </a:prstGeom>
          <a:noFill/>
        </p:spPr>
        <p:txBody>
          <a:bodyPr wrap="square" rtlCol="0">
            <a:spAutoFit/>
          </a:bodyPr>
          <a:lstStyle/>
          <a:p>
            <a:r>
              <a:rPr lang="sv-SE" sz="1600" b="1">
                <a:latin typeface="Avenir Next LT Pro" panose="020B0504020202020204" pitchFamily="34" charset="0"/>
              </a:rPr>
              <a:t>Telefon:</a:t>
            </a:r>
          </a:p>
        </p:txBody>
      </p:sp>
      <p:sp>
        <p:nvSpPr>
          <p:cNvPr id="13" name="Platshållare för bild 12">
            <a:extLst>
              <a:ext uri="{FF2B5EF4-FFF2-40B4-BE49-F238E27FC236}">
                <a16:creationId xmlns:a16="http://schemas.microsoft.com/office/drawing/2014/main" id="{BD315688-FD96-8E7C-6B07-05E8DBF4E82C}"/>
              </a:ext>
            </a:extLst>
          </p:cNvPr>
          <p:cNvSpPr>
            <a:spLocks noGrp="1"/>
          </p:cNvSpPr>
          <p:nvPr>
            <p:ph type="pic" sz="quarter" idx="15"/>
          </p:nvPr>
        </p:nvSpPr>
        <p:spPr>
          <a:xfrm>
            <a:off x="750888" y="4154482"/>
            <a:ext cx="2144249" cy="2166937"/>
          </a:xfrm>
        </p:spPr>
        <p:txBody>
          <a:bodyPr anchor="ctr"/>
          <a:lstStyle>
            <a:lvl1pPr marL="0" indent="0" algn="ctr">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25DF6BF0-88AD-579A-5DB4-4D237AD50CAD}"/>
              </a:ext>
            </a:extLst>
          </p:cNvPr>
          <p:cNvSpPr/>
          <p:nvPr userDrawn="1"/>
        </p:nvSpPr>
        <p:spPr>
          <a:xfrm>
            <a:off x="750888" y="4008107"/>
            <a:ext cx="2144249" cy="146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text 11">
            <a:extLst>
              <a:ext uri="{FF2B5EF4-FFF2-40B4-BE49-F238E27FC236}">
                <a16:creationId xmlns:a16="http://schemas.microsoft.com/office/drawing/2014/main" id="{0A96252C-DBDB-CBE8-10A2-8BB723F58E91}"/>
              </a:ext>
            </a:extLst>
          </p:cNvPr>
          <p:cNvSpPr>
            <a:spLocks noGrp="1"/>
          </p:cNvSpPr>
          <p:nvPr>
            <p:ph type="body" sz="quarter" idx="16" hasCustomPrompt="1"/>
          </p:nvPr>
        </p:nvSpPr>
        <p:spPr>
          <a:xfrm>
            <a:off x="3280904" y="4786791"/>
            <a:ext cx="4627562" cy="394809"/>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sv-SE"/>
              <a:t>NAMN I VERSALER</a:t>
            </a:r>
          </a:p>
        </p:txBody>
      </p:sp>
      <p:sp>
        <p:nvSpPr>
          <p:cNvPr id="15" name="Platshållare för text 11">
            <a:extLst>
              <a:ext uri="{FF2B5EF4-FFF2-40B4-BE49-F238E27FC236}">
                <a16:creationId xmlns:a16="http://schemas.microsoft.com/office/drawing/2014/main" id="{B0ABE96F-0464-8496-9260-70A5FFCDA893}"/>
              </a:ext>
            </a:extLst>
          </p:cNvPr>
          <p:cNvSpPr>
            <a:spLocks noGrp="1"/>
          </p:cNvSpPr>
          <p:nvPr>
            <p:ph type="body" sz="quarter" idx="17" hasCustomPrompt="1"/>
          </p:nvPr>
        </p:nvSpPr>
        <p:spPr>
          <a:xfrm>
            <a:off x="3280904" y="5186509"/>
            <a:ext cx="4627562" cy="379736"/>
          </a:xfrm>
        </p:spPr>
        <p:txBody>
          <a:bodyPr/>
          <a:lstStyle>
            <a:lvl1pPr marL="0" indent="0">
              <a:buNone/>
              <a:defRPr sz="1600" b="0"/>
            </a:lvl1pPr>
            <a:lvl2pPr marL="457200" indent="0">
              <a:buNone/>
              <a:defRPr/>
            </a:lvl2pPr>
            <a:lvl3pPr marL="914400" indent="0">
              <a:buNone/>
              <a:defRPr/>
            </a:lvl3pPr>
            <a:lvl4pPr marL="1371600" indent="0">
              <a:buNone/>
              <a:defRPr/>
            </a:lvl4pPr>
            <a:lvl5pPr marL="1828800" indent="0">
              <a:buNone/>
              <a:defRPr/>
            </a:lvl5pPr>
          </a:lstStyle>
          <a:p>
            <a:pPr lvl="0"/>
            <a:r>
              <a:rPr lang="sv-SE"/>
              <a:t>Titel</a:t>
            </a:r>
          </a:p>
        </p:txBody>
      </p:sp>
      <p:sp>
        <p:nvSpPr>
          <p:cNvPr id="17" name="Platshållare för text 11">
            <a:extLst>
              <a:ext uri="{FF2B5EF4-FFF2-40B4-BE49-F238E27FC236}">
                <a16:creationId xmlns:a16="http://schemas.microsoft.com/office/drawing/2014/main" id="{D1E4F474-C23C-6F71-A019-4503AB41E66F}"/>
              </a:ext>
            </a:extLst>
          </p:cNvPr>
          <p:cNvSpPr>
            <a:spLocks noGrp="1"/>
          </p:cNvSpPr>
          <p:nvPr>
            <p:ph type="body" sz="quarter" idx="19" hasCustomPrompt="1"/>
          </p:nvPr>
        </p:nvSpPr>
        <p:spPr>
          <a:xfrm>
            <a:off x="4137828" y="5745233"/>
            <a:ext cx="4627562" cy="350173"/>
          </a:xfrm>
        </p:spPr>
        <p:txBody>
          <a:bodyPr/>
          <a:lstStyle>
            <a:lvl1pPr marL="0" indent="0">
              <a:buNone/>
              <a:defRPr sz="16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namn@stadsnatsforeningen.se</a:t>
            </a:r>
          </a:p>
        </p:txBody>
      </p:sp>
      <p:sp>
        <p:nvSpPr>
          <p:cNvPr id="20" name="Platshållare för text 11">
            <a:extLst>
              <a:ext uri="{FF2B5EF4-FFF2-40B4-BE49-F238E27FC236}">
                <a16:creationId xmlns:a16="http://schemas.microsoft.com/office/drawing/2014/main" id="{E1A53174-1507-C38B-8795-B20BE71E57DB}"/>
              </a:ext>
            </a:extLst>
          </p:cNvPr>
          <p:cNvSpPr>
            <a:spLocks noGrp="1"/>
          </p:cNvSpPr>
          <p:nvPr>
            <p:ph type="body" sz="quarter" idx="20" hasCustomPrompt="1"/>
          </p:nvPr>
        </p:nvSpPr>
        <p:spPr>
          <a:xfrm>
            <a:off x="4137828" y="6090326"/>
            <a:ext cx="4627562" cy="317483"/>
          </a:xfrm>
        </p:spPr>
        <p:txBody>
          <a:bodyPr/>
          <a:lstStyle>
            <a:lvl1pPr marL="0" indent="0">
              <a:buNone/>
              <a:defRPr sz="16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sv-SE"/>
              <a:t>+46 (0)8 123 456</a:t>
            </a:r>
          </a:p>
        </p:txBody>
      </p:sp>
      <p:pic>
        <p:nvPicPr>
          <p:cNvPr id="3" name="Bildobjekt 2">
            <a:extLst>
              <a:ext uri="{FF2B5EF4-FFF2-40B4-BE49-F238E27FC236}">
                <a16:creationId xmlns:a16="http://schemas.microsoft.com/office/drawing/2014/main" id="{A4E9DA0A-FDB7-914C-F4F9-6CAEA59C7A7E}"/>
              </a:ext>
            </a:extLst>
          </p:cNvPr>
          <p:cNvPicPr>
            <a:picLocks noChangeAspect="1"/>
          </p:cNvPicPr>
          <p:nvPr userDrawn="1"/>
        </p:nvPicPr>
        <p:blipFill>
          <a:blip r:embed="rId2"/>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5183682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281F0D1-DCD5-9352-EF55-F7BE8E65E51F}"/>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sv-SE"/>
              <a:t>Här skriver du din rubrik</a:t>
            </a:r>
          </a:p>
        </p:txBody>
      </p:sp>
      <p:sp>
        <p:nvSpPr>
          <p:cNvPr id="3" name="Platshållare för text 2">
            <a:extLst>
              <a:ext uri="{FF2B5EF4-FFF2-40B4-BE49-F238E27FC236}">
                <a16:creationId xmlns:a16="http://schemas.microsoft.com/office/drawing/2014/main" id="{C83D7C09-B4A0-01B8-9F7D-435A951C5EEE}"/>
              </a:ext>
            </a:extLst>
          </p:cNvPr>
          <p:cNvSpPr>
            <a:spLocks noGrp="1"/>
          </p:cNvSpPr>
          <p:nvPr>
            <p:ph type="body" idx="1"/>
          </p:nvPr>
        </p:nvSpPr>
        <p:spPr>
          <a:xfrm>
            <a:off x="838200" y="1825625"/>
            <a:ext cx="10515600" cy="4351338"/>
          </a:xfrm>
          <a:prstGeom prst="rect">
            <a:avLst/>
          </a:prstGeom>
        </p:spPr>
        <p:txBody>
          <a:bodyPr vert="horz" lIns="0" tIns="45720" rIns="0" bIns="45720" rtlCol="0">
            <a:noAutofit/>
          </a:bodyPr>
          <a:lstStyle/>
          <a:p>
            <a:pPr lvl="0"/>
            <a:r>
              <a:rPr lang="sv-SE"/>
              <a:t>Klicka här för att ändra format på bakgrundstexten  </a:t>
            </a:r>
          </a:p>
          <a:p>
            <a:pPr lvl="1"/>
            <a:r>
              <a:rPr lang="sv-SE"/>
              <a:t>Nivå två</a:t>
            </a:r>
          </a:p>
          <a:p>
            <a:pPr lvl="2"/>
            <a:r>
              <a:rPr lang="sv-SE"/>
              <a:t>Nivå tre</a:t>
            </a:r>
          </a:p>
          <a:p>
            <a:pPr lvl="3"/>
            <a:r>
              <a:rPr lang="sv-SE"/>
              <a:t>Nivå fyra</a:t>
            </a:r>
          </a:p>
          <a:p>
            <a:pPr lvl="4"/>
            <a:r>
              <a:rPr lang="sv-SE"/>
              <a:t>Nivå fem</a:t>
            </a:r>
          </a:p>
        </p:txBody>
      </p:sp>
      <p:pic>
        <p:nvPicPr>
          <p:cNvPr id="5" name="Bildobjekt 4" descr="En bild som visar cirkel, skärmbild, Symmetri&#10;&#10;Automatiskt genererad beskrivning">
            <a:extLst>
              <a:ext uri="{FF2B5EF4-FFF2-40B4-BE49-F238E27FC236}">
                <a16:creationId xmlns:a16="http://schemas.microsoft.com/office/drawing/2014/main" id="{E98D39D6-B89B-920C-8025-14C6D2E76A4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178470" y="5956378"/>
            <a:ext cx="573295" cy="571452"/>
          </a:xfrm>
          <a:prstGeom prst="rect">
            <a:avLst/>
          </a:prstGeom>
        </p:spPr>
      </p:pic>
      <p:pic>
        <p:nvPicPr>
          <p:cNvPr id="4" name="Bildobjekt 3">
            <a:extLst>
              <a:ext uri="{FF2B5EF4-FFF2-40B4-BE49-F238E27FC236}">
                <a16:creationId xmlns:a16="http://schemas.microsoft.com/office/drawing/2014/main" id="{23D679FF-B6E6-F312-6159-43B67D098384}"/>
              </a:ext>
            </a:extLst>
          </p:cNvPr>
          <p:cNvPicPr>
            <a:picLocks noChangeAspect="1"/>
          </p:cNvPicPr>
          <p:nvPr userDrawn="1"/>
        </p:nvPicPr>
        <p:blipFill>
          <a:blip r:embed="rId18"/>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2638553267"/>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5" r:id="rId3"/>
    <p:sldLayoutId id="2147483661" r:id="rId4"/>
    <p:sldLayoutId id="2147483650" r:id="rId5"/>
    <p:sldLayoutId id="2147483663" r:id="rId6"/>
    <p:sldLayoutId id="2147483667" r:id="rId7"/>
    <p:sldLayoutId id="2147483664" r:id="rId8"/>
    <p:sldLayoutId id="2147483662" r:id="rId9"/>
    <p:sldLayoutId id="2147483671" r:id="rId10"/>
    <p:sldLayoutId id="2147483670" r:id="rId11"/>
    <p:sldLayoutId id="2147483666" r:id="rId12"/>
    <p:sldLayoutId id="2147483668" r:id="rId13"/>
    <p:sldLayoutId id="2147483669" r:id="rId14"/>
    <p:sldLayoutId id="2147483672" r:id="rId15"/>
  </p:sldLayoutIdLst>
  <p:transition spd="slow">
    <p:push dir="u"/>
  </p:transition>
  <p:txStyles>
    <p:titleStyle>
      <a:lvl1pPr algn="l" defTabSz="914400" rtl="0" eaLnBrk="1" latinLnBrk="0" hangingPunct="1">
        <a:lnSpc>
          <a:spcPct val="90000"/>
        </a:lnSpc>
        <a:spcBef>
          <a:spcPct val="0"/>
        </a:spcBef>
        <a:buNone/>
        <a:defRPr lang="sv-SE" sz="4400" b="1" kern="1200" spc="0" baseline="0" dirty="0">
          <a:solidFill>
            <a:schemeClr val="tx1"/>
          </a:solidFill>
          <a:latin typeface="Avenir Next LT Pro" panose="020B05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200" kern="1200" spc="40" baseline="0">
          <a:solidFill>
            <a:schemeClr val="tx1"/>
          </a:solidFill>
          <a:latin typeface="Avenir Next LT Pro "/>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spc="40" baseline="0">
          <a:solidFill>
            <a:schemeClr val="tx1"/>
          </a:solidFill>
          <a:latin typeface="Avenir Next LT Pro "/>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spc="40" baseline="0">
          <a:solidFill>
            <a:schemeClr val="tx1"/>
          </a:solidFill>
          <a:latin typeface="Avenir Next LT Pro "/>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spc="40" baseline="0">
          <a:solidFill>
            <a:schemeClr val="tx1"/>
          </a:solidFill>
          <a:latin typeface="Avenir Next LT Pro "/>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000" kern="1200" spc="40" baseline="0">
          <a:solidFill>
            <a:schemeClr val="tx1"/>
          </a:solidFill>
          <a:latin typeface="Avenir Next LT Pro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17893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E8F60-8D27-8698-2D22-AC6D41EF7618}"/>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31D3154A-722B-9CFC-6441-2870ED3D4BB3}"/>
              </a:ext>
            </a:extLst>
          </p:cNvPr>
          <p:cNvSpPr txBox="1"/>
          <p:nvPr/>
        </p:nvSpPr>
        <p:spPr>
          <a:xfrm>
            <a:off x="1557302" y="379410"/>
            <a:ext cx="7629830" cy="1446550"/>
          </a:xfrm>
          <a:prstGeom prst="rect">
            <a:avLst/>
          </a:prstGeom>
          <a:noFill/>
        </p:spPr>
        <p:txBody>
          <a:bodyPr wrap="square" rtlCol="0">
            <a:spAutoFit/>
          </a:bodyPr>
          <a:lstStyle/>
          <a:p>
            <a:pPr algn="ctr"/>
            <a:r>
              <a:rPr lang="sv-SE" sz="4400" b="1">
                <a:latin typeface="Avenir Next LT Pro" panose="020B0504020202020204" pitchFamily="34" charset="0"/>
              </a:rPr>
              <a:t>Återkommande analys och efter förändringar</a:t>
            </a:r>
          </a:p>
        </p:txBody>
      </p:sp>
      <p:sp>
        <p:nvSpPr>
          <p:cNvPr id="14" name="textruta 13">
            <a:extLst>
              <a:ext uri="{FF2B5EF4-FFF2-40B4-BE49-F238E27FC236}">
                <a16:creationId xmlns:a16="http://schemas.microsoft.com/office/drawing/2014/main" id="{C420CE27-0CCB-6AC3-400B-217FA84A88C7}"/>
              </a:ext>
            </a:extLst>
          </p:cNvPr>
          <p:cNvSpPr txBox="1"/>
          <p:nvPr/>
        </p:nvSpPr>
        <p:spPr>
          <a:xfrm>
            <a:off x="435578" y="1935393"/>
            <a:ext cx="10761509" cy="4801314"/>
          </a:xfrm>
          <a:prstGeom prst="rect">
            <a:avLst/>
          </a:prstGeom>
          <a:noFill/>
        </p:spPr>
        <p:txBody>
          <a:bodyPr wrap="square" rtlCol="0">
            <a:spAutoFit/>
          </a:bodyPr>
          <a:lstStyle/>
          <a:p>
            <a:r>
              <a:rPr lang="sv-SE" b="1">
                <a:latin typeface="Avenir Next LT Pro" panose="020B0504020202020204" pitchFamily="34" charset="0"/>
              </a:rPr>
              <a:t>Återkommande RSA</a:t>
            </a:r>
          </a:p>
          <a:p>
            <a:r>
              <a:rPr lang="sv-SE">
                <a:latin typeface="Avenir Next LT Pro" panose="020B0504020202020204" pitchFamily="34" charset="0"/>
              </a:rPr>
              <a:t>Minst en gång per år ska det göras en översyn och en bedömning av och om förändringar i omvärlden, och/eller i företagets tekniska system, innebär ett behov av förnyade risk- och sårbarhetsanalyser. </a:t>
            </a:r>
          </a:p>
          <a:p>
            <a:r>
              <a:rPr lang="sv-SE">
                <a:latin typeface="Avenir Next LT Pro" panose="020B0504020202020204" pitchFamily="34" charset="0"/>
              </a:rPr>
              <a:t>Denna riskbedömning ska vara en avvägning mellan vad som kan inträffa, vilka konsekvenser detta kan få och hur troligt det är att det sker. Riskbedömningen ska vara skriftlig. Det ska upprättas en löpande tidplan för återkommande RSA.</a:t>
            </a:r>
          </a:p>
          <a:p>
            <a:endParaRPr lang="sv-SE">
              <a:latin typeface="Avenir Next LT Pro" panose="020B0504020202020204" pitchFamily="34" charset="0"/>
            </a:endParaRPr>
          </a:p>
          <a:p>
            <a:r>
              <a:rPr lang="sv-SE" b="1">
                <a:latin typeface="Avenir Next LT Pro" panose="020B0504020202020204" pitchFamily="34" charset="0"/>
              </a:rPr>
              <a:t>Planerade förändringar </a:t>
            </a:r>
          </a:p>
          <a:p>
            <a:r>
              <a:rPr lang="sv-SE">
                <a:latin typeface="Avenir Next LT Pro" panose="020B0504020202020204" pitchFamily="34" charset="0"/>
              </a:rPr>
              <a:t>Vid förändringar i företagets tekniska system ska det genomföras en riskbedömning. </a:t>
            </a:r>
          </a:p>
          <a:p>
            <a:r>
              <a:rPr lang="sv-SE">
                <a:latin typeface="Avenir Next LT Pro" panose="020B0504020202020204" pitchFamily="34" charset="0"/>
              </a:rPr>
              <a:t>Denna riskbedömning ska vara en avvägning mellan vad som kan inträffa vad gäller funktionell påverkan, vilka konsekvenser detta kan få och hur troligt det är att det sker. </a:t>
            </a:r>
          </a:p>
          <a:p>
            <a:endParaRPr lang="sv-SE">
              <a:latin typeface="Avenir Next LT Pro" panose="020B0504020202020204" pitchFamily="34" charset="0"/>
            </a:endParaRPr>
          </a:p>
          <a:p>
            <a:r>
              <a:rPr lang="sv-SE">
                <a:latin typeface="Avenir Next LT Pro" panose="020B0504020202020204" pitchFamily="34" charset="0"/>
              </a:rPr>
              <a:t>Metoden för riskbedömningen är den samma som för återkommande RSA med tillägget att riskbedömningen ska vara skriftlig och finnas tillgänglig innan förändringen genomförs. Detta gäller både den förändring som införs i anläggningen och själva jobbet. Utförande tekniker eller beställare ansvarar för att en riskbedömning genomförs.</a:t>
            </a:r>
          </a:p>
        </p:txBody>
      </p:sp>
    </p:spTree>
    <p:extLst>
      <p:ext uri="{BB962C8B-B14F-4D97-AF65-F5344CB8AC3E}">
        <p14:creationId xmlns:p14="http://schemas.microsoft.com/office/powerpoint/2010/main" val="26620831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04BDE-1577-BF89-4638-001F8B23A1FD}"/>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DF1500A2-C950-2B51-5CBC-B2BBEDA167CA}"/>
              </a:ext>
            </a:extLst>
          </p:cNvPr>
          <p:cNvSpPr txBox="1"/>
          <p:nvPr/>
        </p:nvSpPr>
        <p:spPr>
          <a:xfrm>
            <a:off x="1557302" y="379410"/>
            <a:ext cx="7629830" cy="769441"/>
          </a:xfrm>
          <a:prstGeom prst="rect">
            <a:avLst/>
          </a:prstGeom>
          <a:noFill/>
        </p:spPr>
        <p:txBody>
          <a:bodyPr wrap="square" rtlCol="0">
            <a:spAutoFit/>
          </a:bodyPr>
          <a:lstStyle/>
          <a:p>
            <a:pPr algn="ctr"/>
            <a:r>
              <a:rPr lang="sv-SE" sz="4400" b="1">
                <a:solidFill>
                  <a:schemeClr val="bg1"/>
                </a:solidFill>
                <a:latin typeface="Avenir Next LT Pro" panose="020B0504020202020204" pitchFamily="34" charset="0"/>
              </a:rPr>
              <a:t>Revideringar och ansvar</a:t>
            </a:r>
          </a:p>
        </p:txBody>
      </p:sp>
      <p:sp>
        <p:nvSpPr>
          <p:cNvPr id="3" name="Platshållare för innehåll 2">
            <a:extLst>
              <a:ext uri="{FF2B5EF4-FFF2-40B4-BE49-F238E27FC236}">
                <a16:creationId xmlns:a16="http://schemas.microsoft.com/office/drawing/2014/main" id="{4EAB9185-781A-F02E-FF1E-98F0E34C969B}"/>
              </a:ext>
            </a:extLst>
          </p:cNvPr>
          <p:cNvSpPr>
            <a:spLocks noGrp="1"/>
          </p:cNvSpPr>
          <p:nvPr>
            <p:ph idx="1"/>
          </p:nvPr>
        </p:nvSpPr>
        <p:spPr>
          <a:xfrm>
            <a:off x="566363" y="1410694"/>
            <a:ext cx="9215992" cy="3221691"/>
          </a:xfrm>
        </p:spPr>
        <p:txBody>
          <a:bodyPr/>
          <a:lstStyle/>
          <a:p>
            <a:r>
              <a:rPr lang="sv-SE">
                <a:latin typeface="Avenir Next LT Pro" panose="020B0504020202020204" pitchFamily="34" charset="0"/>
              </a:rPr>
              <a:t>Risk- och sårbarhetsanalysen revideras en gång per år eller då väsentliga förändringar gjorts avseende organisation eller i system för informationsbehandling och system för administration och drift av nät och tjänster. </a:t>
            </a:r>
          </a:p>
          <a:p>
            <a:endParaRPr lang="sv-SE">
              <a:latin typeface="Avenir Next LT Pro" panose="020B0504020202020204" pitchFamily="34" charset="0"/>
            </a:endParaRPr>
          </a:p>
          <a:p>
            <a:r>
              <a:rPr lang="sv-SE">
                <a:latin typeface="Avenir Next LT Pro" panose="020B0504020202020204" pitchFamily="34" charset="0"/>
              </a:rPr>
              <a:t>Systemägarna ansvarar för att detta görs.</a:t>
            </a:r>
          </a:p>
          <a:p>
            <a:endParaRPr lang="sv-SE"/>
          </a:p>
        </p:txBody>
      </p:sp>
    </p:spTree>
    <p:extLst>
      <p:ext uri="{BB962C8B-B14F-4D97-AF65-F5344CB8AC3E}">
        <p14:creationId xmlns:p14="http://schemas.microsoft.com/office/powerpoint/2010/main" val="262976545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494EE-072F-CF8C-B810-12C242D47E30}"/>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8C8A5863-0BED-DAA0-98B0-A9727B2E0BCD}"/>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Sekretess</a:t>
            </a:r>
          </a:p>
        </p:txBody>
      </p:sp>
      <p:sp>
        <p:nvSpPr>
          <p:cNvPr id="14" name="textruta 13">
            <a:extLst>
              <a:ext uri="{FF2B5EF4-FFF2-40B4-BE49-F238E27FC236}">
                <a16:creationId xmlns:a16="http://schemas.microsoft.com/office/drawing/2014/main" id="{467F541F-E0AC-B6AF-3916-682085525235}"/>
              </a:ext>
            </a:extLst>
          </p:cNvPr>
          <p:cNvSpPr txBox="1"/>
          <p:nvPr/>
        </p:nvSpPr>
        <p:spPr>
          <a:xfrm>
            <a:off x="442651" y="1334413"/>
            <a:ext cx="4106085" cy="5078313"/>
          </a:xfrm>
          <a:prstGeom prst="rect">
            <a:avLst/>
          </a:prstGeom>
          <a:noFill/>
        </p:spPr>
        <p:txBody>
          <a:bodyPr wrap="square" rtlCol="0">
            <a:spAutoFit/>
          </a:bodyPr>
          <a:lstStyle/>
          <a:p>
            <a:r>
              <a:rPr lang="sv-SE">
                <a:latin typeface="Avenir Next LT Pro" panose="020B0504020202020204" pitchFamily="34" charset="0"/>
              </a:rPr>
              <a:t>Det är viktigt att beakta att det ifyllda </a:t>
            </a:r>
            <a:r>
              <a:rPr lang="sv-SE" err="1">
                <a:latin typeface="Avenir Next LT Pro" panose="020B0504020202020204" pitchFamily="34" charset="0"/>
              </a:rPr>
              <a:t>RSA:n</a:t>
            </a:r>
            <a:r>
              <a:rPr lang="sv-SE">
                <a:latin typeface="Avenir Next LT Pro" panose="020B0504020202020204" pitchFamily="34" charset="0"/>
              </a:rPr>
              <a:t> enligt kapitel 4 kan innehålla känslig information och att det därför ska hanteras med lämplig försiktighet. </a:t>
            </a:r>
          </a:p>
          <a:p>
            <a:endParaRPr lang="sv-SE">
              <a:latin typeface="Avenir Next LT Pro" panose="020B0504020202020204" pitchFamily="34" charset="0"/>
            </a:endParaRPr>
          </a:p>
          <a:p>
            <a:r>
              <a:rPr lang="sv-SE">
                <a:latin typeface="Avenir Next LT Pro" panose="020B0504020202020204" pitchFamily="34" charset="0"/>
              </a:rPr>
              <a:t>Själva verktyget klassificeras som </a:t>
            </a:r>
            <a:r>
              <a:rPr lang="sv-SE" err="1">
                <a:latin typeface="Avenir Next LT Pro" panose="020B0504020202020204" pitchFamily="34" charset="0"/>
              </a:rPr>
              <a:t>TLP:Green</a:t>
            </a:r>
            <a:r>
              <a:rPr lang="sv-SE">
                <a:latin typeface="Avenir Next LT Pro" panose="020B0504020202020204" pitchFamily="34" charset="0"/>
              </a:rPr>
              <a:t> enligt </a:t>
            </a:r>
            <a:r>
              <a:rPr lang="sv-SE" err="1">
                <a:latin typeface="Avenir Next LT Pro" panose="020B0504020202020204" pitchFamily="34" charset="0"/>
              </a:rPr>
              <a:t>Trafic</a:t>
            </a:r>
            <a:r>
              <a:rPr lang="sv-SE">
                <a:latin typeface="Avenir Next LT Pro" panose="020B0504020202020204" pitchFamily="34" charset="0"/>
              </a:rPr>
              <a:t> Light </a:t>
            </a:r>
            <a:r>
              <a:rPr lang="sv-SE" err="1">
                <a:latin typeface="Avenir Next LT Pro" panose="020B0504020202020204" pitchFamily="34" charset="0"/>
              </a:rPr>
              <a:t>Protocol</a:t>
            </a:r>
            <a:r>
              <a:rPr lang="sv-SE">
                <a:latin typeface="Avenir Next LT Pro" panose="020B0504020202020204" pitchFamily="34" charset="0"/>
              </a:rPr>
              <a:t> medan ifyllda riskanalyser ska klassificeras som TLP: </a:t>
            </a:r>
            <a:r>
              <a:rPr lang="sv-SE" err="1">
                <a:latin typeface="Avenir Next LT Pro" panose="020B0504020202020204" pitchFamily="34" charset="0"/>
              </a:rPr>
              <a:t>Amber</a:t>
            </a:r>
            <a:r>
              <a:rPr lang="sv-SE">
                <a:latin typeface="Avenir Next LT Pro" panose="020B0504020202020204" pitchFamily="34" charset="0"/>
              </a:rPr>
              <a:t> + </a:t>
            </a:r>
            <a:r>
              <a:rPr lang="sv-SE" err="1">
                <a:latin typeface="Avenir Next LT Pro" panose="020B0504020202020204" pitchFamily="34" charset="0"/>
              </a:rPr>
              <a:t>Strict</a:t>
            </a:r>
            <a:r>
              <a:rPr lang="sv-SE">
                <a:latin typeface="Avenir Next LT Pro" panose="020B0504020202020204" pitchFamily="34" charset="0"/>
              </a:rPr>
              <a:t> eftersom de kan innehålla känslig information.</a:t>
            </a:r>
          </a:p>
          <a:p>
            <a:endParaRPr lang="sv-SE">
              <a:latin typeface="Avenir Next LT Pro" panose="020B0504020202020204" pitchFamily="34" charset="0"/>
            </a:endParaRPr>
          </a:p>
          <a:p>
            <a:r>
              <a:rPr lang="sv-SE">
                <a:latin typeface="Avenir Next LT Pro" panose="020B0504020202020204" pitchFamily="34" charset="0"/>
              </a:rPr>
              <a:t>TLP är en förkortning av </a:t>
            </a:r>
            <a:r>
              <a:rPr lang="sv-SE" err="1">
                <a:latin typeface="Avenir Next LT Pro" panose="020B0504020202020204" pitchFamily="34" charset="0"/>
              </a:rPr>
              <a:t>Traffic</a:t>
            </a:r>
            <a:r>
              <a:rPr lang="sv-SE">
                <a:latin typeface="Avenir Next LT Pro" panose="020B0504020202020204" pitchFamily="34" charset="0"/>
              </a:rPr>
              <a:t> Light </a:t>
            </a:r>
            <a:r>
              <a:rPr lang="sv-SE" err="1">
                <a:latin typeface="Avenir Next LT Pro" panose="020B0504020202020204" pitchFamily="34" charset="0"/>
              </a:rPr>
              <a:t>Protocol</a:t>
            </a:r>
            <a:r>
              <a:rPr lang="sv-SE">
                <a:latin typeface="Avenir Next LT Pro" panose="020B0504020202020204" pitchFamily="34" charset="0"/>
              </a:rPr>
              <a:t> och är en internationell standard för märkning av säkerhetsklassning av information. Se tabell nedan.</a:t>
            </a:r>
          </a:p>
        </p:txBody>
      </p:sp>
      <p:cxnSp>
        <p:nvCxnSpPr>
          <p:cNvPr id="2" name="Rak koppling 1">
            <a:extLst>
              <a:ext uri="{FF2B5EF4-FFF2-40B4-BE49-F238E27FC236}">
                <a16:creationId xmlns:a16="http://schemas.microsoft.com/office/drawing/2014/main" id="{2DF6DA5B-84B1-5BBB-306C-48495507E56B}"/>
              </a:ext>
            </a:extLst>
          </p:cNvPr>
          <p:cNvCxnSpPr>
            <a:cxnSpLocks/>
          </p:cNvCxnSpPr>
          <p:nvPr/>
        </p:nvCxnSpPr>
        <p:spPr>
          <a:xfrm>
            <a:off x="4862314" y="1216477"/>
            <a:ext cx="0" cy="528799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42B28CC6-28C1-D67E-25D7-509C54CE32BD}"/>
              </a:ext>
            </a:extLst>
          </p:cNvPr>
          <p:cNvPicPr>
            <a:picLocks noChangeAspect="1"/>
          </p:cNvPicPr>
          <p:nvPr/>
        </p:nvPicPr>
        <p:blipFill>
          <a:blip r:embed="rId3"/>
          <a:stretch>
            <a:fillRect/>
          </a:stretch>
        </p:blipFill>
        <p:spPr>
          <a:xfrm>
            <a:off x="5277370" y="1216477"/>
            <a:ext cx="5430008" cy="4934639"/>
          </a:xfrm>
          <a:prstGeom prst="rect">
            <a:avLst/>
          </a:prstGeom>
        </p:spPr>
      </p:pic>
      <p:sp>
        <p:nvSpPr>
          <p:cNvPr id="5" name="textruta 4">
            <a:extLst>
              <a:ext uri="{FF2B5EF4-FFF2-40B4-BE49-F238E27FC236}">
                <a16:creationId xmlns:a16="http://schemas.microsoft.com/office/drawing/2014/main" id="{182E5A99-B784-758C-5CA8-F563CD822A7D}"/>
              </a:ext>
            </a:extLst>
          </p:cNvPr>
          <p:cNvSpPr txBox="1"/>
          <p:nvPr/>
        </p:nvSpPr>
        <p:spPr>
          <a:xfrm>
            <a:off x="5378847" y="6151116"/>
            <a:ext cx="6094562" cy="261610"/>
          </a:xfrm>
          <a:prstGeom prst="rect">
            <a:avLst/>
          </a:prstGeom>
          <a:noFill/>
        </p:spPr>
        <p:txBody>
          <a:bodyPr wrap="square">
            <a:spAutoFit/>
          </a:bodyPr>
          <a:lstStyle/>
          <a:p>
            <a:r>
              <a:rPr lang="sv-SE" sz="1050" i="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Bild: </a:t>
            </a:r>
            <a:r>
              <a:rPr lang="sv-SE" sz="1050" i="1" kern="1100" spc="-30" err="1">
                <a:effectLst/>
                <a:latin typeface="Avenir Next LT Pro" panose="020B0504020202020204" pitchFamily="34" charset="0"/>
                <a:ea typeface="Avenir Next LT Pro Demi" panose="020B0704020202020204" pitchFamily="34" charset="0"/>
                <a:cs typeface="Times New Roman" panose="02020603050405020304" pitchFamily="18" charset="0"/>
              </a:rPr>
              <a:t>Trafic</a:t>
            </a:r>
            <a:r>
              <a:rPr lang="sv-SE" sz="1050" i="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Light </a:t>
            </a:r>
            <a:r>
              <a:rPr lang="sv-SE" sz="1050" i="1" kern="1100" spc="-30" err="1">
                <a:effectLst/>
                <a:latin typeface="Avenir Next LT Pro" panose="020B0504020202020204" pitchFamily="34" charset="0"/>
                <a:ea typeface="Avenir Next LT Pro Demi" panose="020B0704020202020204" pitchFamily="34" charset="0"/>
                <a:cs typeface="Times New Roman" panose="02020603050405020304" pitchFamily="18" charset="0"/>
              </a:rPr>
              <a:t>Protocol</a:t>
            </a:r>
            <a:r>
              <a:rPr lang="sv-SE" sz="1050" i="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2.0</a:t>
            </a:r>
            <a:endParaRPr lang="sv-SE" sz="1050"/>
          </a:p>
        </p:txBody>
      </p:sp>
    </p:spTree>
    <p:extLst>
      <p:ext uri="{BB962C8B-B14F-4D97-AF65-F5344CB8AC3E}">
        <p14:creationId xmlns:p14="http://schemas.microsoft.com/office/powerpoint/2010/main" val="64566481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CB5FD-567B-544E-F0EA-694D59FD5265}"/>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D8DF0F14-05E7-F788-4570-9728052AB17C}"/>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Definitioner</a:t>
            </a:r>
          </a:p>
        </p:txBody>
      </p:sp>
      <p:sp>
        <p:nvSpPr>
          <p:cNvPr id="14" name="textruta 13">
            <a:extLst>
              <a:ext uri="{FF2B5EF4-FFF2-40B4-BE49-F238E27FC236}">
                <a16:creationId xmlns:a16="http://schemas.microsoft.com/office/drawing/2014/main" id="{4A89B779-606B-90DA-4B2F-CC27A088D45F}"/>
              </a:ext>
            </a:extLst>
          </p:cNvPr>
          <p:cNvSpPr txBox="1"/>
          <p:nvPr/>
        </p:nvSpPr>
        <p:spPr>
          <a:xfrm>
            <a:off x="440035" y="1426434"/>
            <a:ext cx="10092817" cy="5113579"/>
          </a:xfrm>
          <a:prstGeom prst="rect">
            <a:avLst/>
          </a:prstGeom>
          <a:noFill/>
        </p:spPr>
        <p:txBody>
          <a:bodyPr wrap="square" rtlCol="0">
            <a:spAutoFit/>
          </a:bodyPr>
          <a:lstStyle/>
          <a:p>
            <a:pPr marL="342900" lvl="0" indent="-342900">
              <a:lnSpc>
                <a:spcPct val="107000"/>
              </a:lnSpc>
              <a:buClr>
                <a:srgbClr val="729D74"/>
              </a:buClr>
              <a:buSzPts val="1600"/>
              <a:buFont typeface="Symbol" panose="05050102010706020507" pitchFamily="18" charset="2"/>
              <a:buChar char=""/>
            </a:pPr>
            <a:r>
              <a:rPr lang="sv-SE" sz="1800" b="1"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Hot/Hotkategori</a:t>
            </a: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 - Hot eller hotkategori avser potentiella faror eller risker som kan påverka en organisation eller dess tillgångar. Hoten kan kategoriseras baserat på liknande egenskaper eller metoder, vilket möjliggör en mer systematisk och strategisk hantering av säkerhetsrisker.</a:t>
            </a:r>
            <a:b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marL="342900" lvl="0" indent="-342900">
              <a:lnSpc>
                <a:spcPct val="107000"/>
              </a:lnSpc>
              <a:buClr>
                <a:srgbClr val="729D74"/>
              </a:buClr>
              <a:buSzPts val="1600"/>
              <a:buFont typeface="Symbol" panose="05050102010706020507" pitchFamily="18" charset="2"/>
              <a:buChar char=""/>
            </a:pPr>
            <a:r>
              <a:rPr lang="sv-SE" sz="1800" b="1"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Risk</a:t>
            </a: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 - sannolikheten för att en oönskad händelse inträffar och de potentiella konsekvenserna av denna händelse.</a:t>
            </a:r>
            <a:b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marL="342900" lvl="0" indent="-342900">
              <a:lnSpc>
                <a:spcPct val="107000"/>
              </a:lnSpc>
              <a:buClr>
                <a:srgbClr val="729D74"/>
              </a:buClr>
              <a:buSzPts val="1600"/>
              <a:buFont typeface="Symbol" panose="05050102010706020507" pitchFamily="18" charset="2"/>
              <a:buChar char=""/>
            </a:pPr>
            <a:r>
              <a:rPr lang="sv-SE" sz="1800" b="1"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Konsekvens</a:t>
            </a: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 - skada eller påverkan som kan uppstå om en riskhändelse inträffar.</a:t>
            </a:r>
            <a:b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marL="342900" lvl="0" indent="-342900">
              <a:lnSpc>
                <a:spcPct val="107000"/>
              </a:lnSpc>
              <a:buClr>
                <a:srgbClr val="729D74"/>
              </a:buClr>
              <a:buSzPts val="1600"/>
              <a:buFont typeface="Symbol" panose="05050102010706020507" pitchFamily="18" charset="2"/>
              <a:buChar char=""/>
            </a:pPr>
            <a:r>
              <a:rPr lang="sv-SE" sz="1800" b="1"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Sårbarhet</a:t>
            </a: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 - brist eller svaghet i system, processer eller resurser som ökar risken för oönskade händelser.</a:t>
            </a:r>
            <a:b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marL="342900" lvl="0" indent="-342900">
              <a:lnSpc>
                <a:spcPct val="107000"/>
              </a:lnSpc>
              <a:buClr>
                <a:srgbClr val="729D74"/>
              </a:buClr>
              <a:buSzPts val="1600"/>
              <a:buFont typeface="Symbol" panose="05050102010706020507" pitchFamily="18" charset="2"/>
              <a:buChar char=""/>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Riskanalys</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 process för att förstå riskens natur och för att avgöra risknivån.</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marL="342900" lvl="0" indent="-342900">
              <a:lnSpc>
                <a:spcPct val="107000"/>
              </a:lnSpc>
              <a:buClr>
                <a:srgbClr val="729D74"/>
              </a:buClr>
              <a:buSzPts val="1600"/>
              <a:buFont typeface="Symbol" panose="05050102010706020507" pitchFamily="18" charset="2"/>
              <a:buChar char=""/>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Resulterande sårbarhet</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 Sårbarheter som återstår efter införande av skyddsåtgärder.</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marL="342900" lvl="0" indent="-342900">
              <a:lnSpc>
                <a:spcPct val="107000"/>
              </a:lnSpc>
              <a:spcAft>
                <a:spcPts val="800"/>
              </a:spcAft>
              <a:buClr>
                <a:srgbClr val="729D74"/>
              </a:buClr>
              <a:buSzPts val="1600"/>
              <a:buFont typeface="Symbol" panose="05050102010706020507" pitchFamily="18" charset="2"/>
              <a:buChar char=""/>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Sannolikheten </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anger hur troligt det är att hotet kommer att inträffa.</a:t>
            </a:r>
          </a:p>
        </p:txBody>
      </p:sp>
    </p:spTree>
    <p:extLst>
      <p:ext uri="{BB962C8B-B14F-4D97-AF65-F5344CB8AC3E}">
        <p14:creationId xmlns:p14="http://schemas.microsoft.com/office/powerpoint/2010/main" val="156487193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BCD420-C54A-54CF-D764-3DD41A95EE87}"/>
              </a:ext>
            </a:extLst>
          </p:cNvPr>
          <p:cNvSpPr>
            <a:spLocks noGrp="1"/>
          </p:cNvSpPr>
          <p:nvPr>
            <p:ph type="title"/>
          </p:nvPr>
        </p:nvSpPr>
        <p:spPr/>
        <p:txBody>
          <a:bodyPr/>
          <a:lstStyle/>
          <a:p>
            <a:r>
              <a:rPr lang="sv-SE"/>
              <a:t>Förberedelser</a:t>
            </a:r>
          </a:p>
        </p:txBody>
      </p:sp>
    </p:spTree>
    <p:extLst>
      <p:ext uri="{BB962C8B-B14F-4D97-AF65-F5344CB8AC3E}">
        <p14:creationId xmlns:p14="http://schemas.microsoft.com/office/powerpoint/2010/main" val="114354727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2F958-6D4A-CAF0-23DA-6FD531F916D8}"/>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6B817A86-2174-3FB6-86F0-254C5022BFFC}"/>
              </a:ext>
            </a:extLst>
          </p:cNvPr>
          <p:cNvSpPr txBox="1"/>
          <p:nvPr/>
        </p:nvSpPr>
        <p:spPr>
          <a:xfrm>
            <a:off x="1557302" y="379410"/>
            <a:ext cx="7629830" cy="1446550"/>
          </a:xfrm>
          <a:prstGeom prst="rect">
            <a:avLst/>
          </a:prstGeom>
          <a:noFill/>
        </p:spPr>
        <p:txBody>
          <a:bodyPr wrap="square" rtlCol="0">
            <a:spAutoFit/>
          </a:bodyPr>
          <a:lstStyle/>
          <a:p>
            <a:pPr algn="ctr"/>
            <a:r>
              <a:rPr lang="sv-SE" sz="4400" b="1">
                <a:latin typeface="Avenir Next LT Pro" panose="020B0504020202020204" pitchFamily="34" charset="0"/>
              </a:rPr>
              <a:t>Förberedelser och förankring</a:t>
            </a:r>
          </a:p>
        </p:txBody>
      </p:sp>
      <p:sp>
        <p:nvSpPr>
          <p:cNvPr id="14" name="textruta 13">
            <a:extLst>
              <a:ext uri="{FF2B5EF4-FFF2-40B4-BE49-F238E27FC236}">
                <a16:creationId xmlns:a16="http://schemas.microsoft.com/office/drawing/2014/main" id="{B66160FB-8AF2-BD65-C5AA-98719F12E423}"/>
              </a:ext>
            </a:extLst>
          </p:cNvPr>
          <p:cNvSpPr txBox="1"/>
          <p:nvPr/>
        </p:nvSpPr>
        <p:spPr>
          <a:xfrm>
            <a:off x="541881" y="2021657"/>
            <a:ext cx="10092817" cy="3631763"/>
          </a:xfrm>
          <a:prstGeom prst="rect">
            <a:avLst/>
          </a:prstGeom>
          <a:noFill/>
        </p:spPr>
        <p:txBody>
          <a:bodyPr wrap="square" rtlCol="0">
            <a:spAutoFit/>
          </a:bodyPr>
          <a:lstStyle/>
          <a:p>
            <a:pPr marL="342900" lvl="0" indent="-342900">
              <a:lnSpc>
                <a:spcPct val="107000"/>
              </a:lnSpc>
              <a:buClr>
                <a:srgbClr val="729D74"/>
              </a:buClr>
              <a:buSzPts val="1600"/>
              <a:buFont typeface="Symbol" panose="05050102010706020507" pitchFamily="18" charset="2"/>
              <a:buChar char=""/>
            </a:pPr>
            <a:r>
              <a:rPr lang="sv-SE" sz="1800" b="1"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Förberedelser: </a:t>
            </a: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För att säkerställa att resultaten av risk- och sårbarhetsanalyser är effektiva och leder till välgrundade förebyggande och förbättrande åtgärder, är det nödvändigt med noggranna förberedelser. Detta innefattar att avsätta adekvata resurser inklusive tekniska verktyg, arbetstid och kvalificerad personal, samt att följa en strukturerad och genomtänkt process för genomförandet av analyserna.</a:t>
            </a:r>
          </a:p>
          <a:p>
            <a:pPr marL="342900" lvl="0" indent="-342900">
              <a:lnSpc>
                <a:spcPct val="107000"/>
              </a:lnSpc>
              <a:buClr>
                <a:srgbClr val="729D74"/>
              </a:buClr>
              <a:buSzPts val="1600"/>
              <a:buFont typeface="Symbol" panose="05050102010706020507" pitchFamily="18" charset="2"/>
              <a:buChar char=""/>
            </a:pPr>
            <a:endParaRPr lang="sv-SE" kern="1100" spc="-30">
              <a:solidFill>
                <a:srgbClr val="374151"/>
              </a:solidFill>
              <a:latin typeface="Avenir Next LT Pro" panose="020B0504020202020204" pitchFamily="34" charset="0"/>
              <a:ea typeface="Avenir Next LT Pro Demi" panose="020B0704020202020204" pitchFamily="34" charset="0"/>
              <a:cs typeface="Segoe UI" panose="020B0502040204020203" pitchFamily="34" charset="0"/>
            </a:endParaRPr>
          </a:p>
          <a:p>
            <a:pPr marL="342900" lvl="0" indent="-342900">
              <a:lnSpc>
                <a:spcPct val="107000"/>
              </a:lnSpc>
              <a:buClr>
                <a:srgbClr val="729D74"/>
              </a:buClr>
              <a:buSzPts val="1600"/>
              <a:buFont typeface="Symbol" panose="05050102010706020507" pitchFamily="18" charset="2"/>
              <a:buChar char=""/>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Förankring: </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Företagsledningens roll och förankring av RSA-arbetet är avgörande för att säkerställa effektivitet och genomslagskraft i risk- och sårbarhetsanalysprocessen. Genom att vara informerad om de identifierade riskerna och delaktig i beslutsprocessen för att vidta lämpliga åtgärder skapar företagsledningen en stark kultur för riskmedvetenhet och ansvarstagande på alla nivåer inom organisationen. </a:t>
            </a:r>
          </a:p>
          <a:p>
            <a:pPr marL="342900" lvl="0" indent="-342900">
              <a:lnSpc>
                <a:spcPct val="107000"/>
              </a:lnSpc>
              <a:buClr>
                <a:srgbClr val="729D74"/>
              </a:buClr>
              <a:buSzPts val="1600"/>
              <a:buFont typeface="Symbol" panose="05050102010706020507" pitchFamily="18" charset="2"/>
              <a:buChar char=""/>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spTree>
    <p:extLst>
      <p:ext uri="{BB962C8B-B14F-4D97-AF65-F5344CB8AC3E}">
        <p14:creationId xmlns:p14="http://schemas.microsoft.com/office/powerpoint/2010/main" val="345845124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8F190-8AB3-1508-0D97-EE73ADC3CE0A}"/>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85E924AE-3898-3B04-6510-CC6FDF9FF920}"/>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Analysgrupp och underlag</a:t>
            </a:r>
          </a:p>
        </p:txBody>
      </p:sp>
      <p:sp>
        <p:nvSpPr>
          <p:cNvPr id="14" name="textruta 13">
            <a:extLst>
              <a:ext uri="{FF2B5EF4-FFF2-40B4-BE49-F238E27FC236}">
                <a16:creationId xmlns:a16="http://schemas.microsoft.com/office/drawing/2014/main" id="{4ACD0F15-38DA-0FA4-6340-801CE27AC8B9}"/>
              </a:ext>
            </a:extLst>
          </p:cNvPr>
          <p:cNvSpPr txBox="1"/>
          <p:nvPr/>
        </p:nvSpPr>
        <p:spPr>
          <a:xfrm>
            <a:off x="446991" y="1279785"/>
            <a:ext cx="11371198" cy="4652749"/>
          </a:xfrm>
          <a:prstGeom prst="rect">
            <a:avLst/>
          </a:prstGeom>
          <a:noFill/>
        </p:spPr>
        <p:txBody>
          <a:bodyPr wrap="square" rtlCol="0">
            <a:spAutoFit/>
          </a:bodyPr>
          <a:lstStyle/>
          <a:p>
            <a:pPr marL="342900" lvl="0" indent="-342900">
              <a:lnSpc>
                <a:spcPct val="107000"/>
              </a:lnSpc>
              <a:buClr>
                <a:srgbClr val="729D74"/>
              </a:buClr>
              <a:buSzPts val="1600"/>
              <a:buFont typeface="Symbol" panose="05050102010706020507" pitchFamily="18" charset="2"/>
              <a:buChar char=""/>
            </a:pP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En analysledare ska utses som leder den analysgrupp som sätts samman för att genomföra risk och sårbarhetsanalysen. </a:t>
            </a:r>
          </a:p>
          <a:p>
            <a:pPr marL="342900" lvl="0" indent="-342900">
              <a:lnSpc>
                <a:spcPct val="107000"/>
              </a:lnSpc>
              <a:buClr>
                <a:srgbClr val="729D74"/>
              </a:buClr>
              <a:buSzPts val="1600"/>
              <a:buFont typeface="Symbol" panose="05050102010706020507" pitchFamily="18" charset="2"/>
              <a:buChar char=""/>
            </a:pPr>
            <a:endPar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endParaRPr>
          </a:p>
          <a:p>
            <a:pPr marL="342900" lvl="0" indent="-342900">
              <a:lnSpc>
                <a:spcPct val="107000"/>
              </a:lnSpc>
              <a:buClr>
                <a:srgbClr val="729D74"/>
              </a:buClr>
              <a:buSzPts val="1600"/>
              <a:buFont typeface="Symbol" panose="05050102010706020507" pitchFamily="18" charset="2"/>
              <a:buChar char=""/>
            </a:pP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Analysledaren bör ha vetskap om:</a:t>
            </a:r>
          </a:p>
          <a:p>
            <a:pPr marL="800100" lvl="1" indent="-342900">
              <a:lnSpc>
                <a:spcPct val="107000"/>
              </a:lnSpc>
              <a:buClr>
                <a:srgbClr val="729D74"/>
              </a:buClr>
              <a:buSzPts val="1600"/>
              <a:buFont typeface="Symbol" panose="05050102010706020507" pitchFamily="18" charset="2"/>
              <a:buChar char=""/>
            </a:pPr>
            <a:r>
              <a:rPr lang="sv-SE" sz="16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Hur verksamheten och analysobjektet fungerar på ett övergripande plan</a:t>
            </a:r>
          </a:p>
          <a:p>
            <a:pPr marL="800100" lvl="1" indent="-342900">
              <a:lnSpc>
                <a:spcPct val="107000"/>
              </a:lnSpc>
              <a:buClr>
                <a:srgbClr val="729D74"/>
              </a:buClr>
              <a:buSzPts val="1600"/>
              <a:buFont typeface="Symbol" panose="05050102010706020507" pitchFamily="18" charset="2"/>
              <a:buChar char=""/>
            </a:pPr>
            <a:r>
              <a:rPr lang="sv-SE" sz="16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Hur metoden fungerar</a:t>
            </a:r>
          </a:p>
          <a:p>
            <a:pPr marL="800100" lvl="1" indent="-342900">
              <a:lnSpc>
                <a:spcPct val="107000"/>
              </a:lnSpc>
              <a:buClr>
                <a:srgbClr val="729D74"/>
              </a:buClr>
              <a:buSzPts val="1600"/>
              <a:buFont typeface="Symbol" panose="05050102010706020507" pitchFamily="18" charset="2"/>
              <a:buChar char=""/>
            </a:pPr>
            <a:r>
              <a:rPr lang="sv-SE" sz="16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Vilka som bör ingå i analysgruppen</a:t>
            </a:r>
          </a:p>
          <a:p>
            <a:pPr marL="800100" lvl="1" indent="-342900">
              <a:lnSpc>
                <a:spcPct val="107000"/>
              </a:lnSpc>
              <a:buClr>
                <a:srgbClr val="729D74"/>
              </a:buClr>
              <a:buSzPts val="1600"/>
              <a:buFont typeface="Symbol" panose="05050102010706020507" pitchFamily="18" charset="2"/>
              <a:buChar char=""/>
            </a:pPr>
            <a:r>
              <a:rPr lang="sv-SE" sz="16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Vilket underlag som behövs för analysen</a:t>
            </a:r>
          </a:p>
          <a:p>
            <a:pPr marL="800100" lvl="1" indent="-342900">
              <a:lnSpc>
                <a:spcPct val="107000"/>
              </a:lnSpc>
              <a:buClr>
                <a:srgbClr val="729D74"/>
              </a:buClr>
              <a:buSzPts val="1600"/>
              <a:buFont typeface="Symbol" panose="05050102010706020507" pitchFamily="18" charset="2"/>
              <a:buChar char=""/>
            </a:pPr>
            <a:r>
              <a:rPr lang="sv-SE" sz="16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Vilket resultat som förväntas</a:t>
            </a:r>
          </a:p>
          <a:p>
            <a:pPr lvl="1">
              <a:lnSpc>
                <a:spcPct val="107000"/>
              </a:lnSpc>
              <a:buClr>
                <a:srgbClr val="729D74"/>
              </a:buClr>
              <a:buSzPts val="1600"/>
            </a:pPr>
            <a:endPar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endParaRPr>
          </a:p>
          <a:p>
            <a:pPr marL="342900" lvl="0" indent="-342900">
              <a:lnSpc>
                <a:spcPct val="107000"/>
              </a:lnSpc>
              <a:buClr>
                <a:srgbClr val="729D74"/>
              </a:buClr>
              <a:buSzPts val="1600"/>
              <a:buFont typeface="Symbol" panose="05050102010706020507" pitchFamily="18" charset="2"/>
              <a:buChar char=""/>
            </a:pP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Analysgruppen bör inte vara för stor och innefatta ansvariga för förvaltning och drift av analysobjekten samt, beroende av analysobjekt, experter inom nätplanering, teknik, säkerhetssamordning, ekonomi och juridik.</a:t>
            </a:r>
          </a:p>
          <a:p>
            <a:pPr marL="342900" lvl="0" indent="-342900">
              <a:lnSpc>
                <a:spcPct val="107000"/>
              </a:lnSpc>
              <a:buClr>
                <a:srgbClr val="729D74"/>
              </a:buClr>
              <a:buSzPts val="1600"/>
              <a:buFont typeface="Symbol" panose="05050102010706020507" pitchFamily="18" charset="2"/>
              <a:buChar char=""/>
            </a:pPr>
            <a:endPar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endParaRPr>
          </a:p>
          <a:p>
            <a:pPr marL="342900" lvl="0" indent="-342900">
              <a:lnSpc>
                <a:spcPct val="107000"/>
              </a:lnSpc>
              <a:buClr>
                <a:srgbClr val="729D74"/>
              </a:buClr>
              <a:buSzPts val="1600"/>
              <a:buFont typeface="Symbol" panose="05050102010706020507" pitchFamily="18" charset="2"/>
              <a:buChar char=""/>
            </a:pPr>
            <a:r>
              <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En dokumentationsansvarig bör utses och är den som håller i pennan. Den dokumentansvarige måste kunna metoden och de hjälpmedel som används vid analysen.</a:t>
            </a:r>
          </a:p>
          <a:p>
            <a:pPr marL="342900" lvl="0" indent="-342900">
              <a:lnSpc>
                <a:spcPct val="107000"/>
              </a:lnSpc>
              <a:buClr>
                <a:srgbClr val="729D74"/>
              </a:buClr>
              <a:buSzPts val="1600"/>
              <a:buFont typeface="Symbol" panose="05050102010706020507" pitchFamily="18" charset="2"/>
              <a:buChar char=""/>
            </a:pPr>
            <a:endParaRPr lang="sv-SE" sz="1800"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endParaRPr>
          </a:p>
        </p:txBody>
      </p:sp>
    </p:spTree>
    <p:extLst>
      <p:ext uri="{BB962C8B-B14F-4D97-AF65-F5344CB8AC3E}">
        <p14:creationId xmlns:p14="http://schemas.microsoft.com/office/powerpoint/2010/main" val="332599951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384F3-9EBC-7958-FC2A-ED873E4BF3FA}"/>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01D8BBE4-F79F-E3BB-BF3A-7F9C333430BF}"/>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Analysgrupp och underlag</a:t>
            </a:r>
          </a:p>
        </p:txBody>
      </p:sp>
      <p:sp>
        <p:nvSpPr>
          <p:cNvPr id="14" name="textruta 13">
            <a:extLst>
              <a:ext uri="{FF2B5EF4-FFF2-40B4-BE49-F238E27FC236}">
                <a16:creationId xmlns:a16="http://schemas.microsoft.com/office/drawing/2014/main" id="{7807112B-852D-214D-066C-1EE4000E8E3F}"/>
              </a:ext>
            </a:extLst>
          </p:cNvPr>
          <p:cNvSpPr txBox="1"/>
          <p:nvPr/>
        </p:nvSpPr>
        <p:spPr>
          <a:xfrm>
            <a:off x="446991" y="1279785"/>
            <a:ext cx="10059983" cy="4520853"/>
          </a:xfrm>
          <a:prstGeom prst="rect">
            <a:avLst/>
          </a:prstGeom>
          <a:noFill/>
        </p:spPr>
        <p:txBody>
          <a:bodyPr wrap="square" rtlCol="0">
            <a:spAutoFit/>
          </a:bodyPr>
          <a:lstStyle/>
          <a:p>
            <a:pPr lvl="0">
              <a:lnSpc>
                <a:spcPct val="107000"/>
              </a:lnSpc>
              <a:buClr>
                <a:srgbClr val="729D74"/>
              </a:buClr>
              <a:buSzPts val="1600"/>
            </a:pPr>
            <a:r>
              <a:rPr lang="sv-SE" sz="1800" b="1" kern="1100" spc="-30">
                <a:solidFill>
                  <a:srgbClr val="374151"/>
                </a:solidFill>
                <a:effectLst/>
                <a:latin typeface="Avenir Next LT Pro" panose="020B0504020202020204" pitchFamily="34" charset="0"/>
                <a:ea typeface="Avenir Next LT Pro Demi" panose="020B0704020202020204" pitchFamily="34" charset="0"/>
                <a:cs typeface="Segoe UI" panose="020B0502040204020203" pitchFamily="34" charset="0"/>
              </a:rPr>
              <a:t>Inför en riskanalys är det viktigt att ha tillgång till den information som behövs för att lösa uppgiften. Analysledarens uppgift är att ta reda på alla nödvändiga fakta och att se till att medlemmarna i analysgruppen har tagit del av dessa. </a:t>
            </a:r>
          </a:p>
          <a:p>
            <a:pPr marL="342900" lvl="0" indent="-342900">
              <a:lnSpc>
                <a:spcPct val="107000"/>
              </a:lnSpc>
              <a:buClr>
                <a:srgbClr val="729D74"/>
              </a:buClr>
              <a:buSzPts val="1600"/>
              <a:buFont typeface="Symbol" panose="05050102010706020507" pitchFamily="18" charset="2"/>
              <a:buChar char=""/>
            </a:pPr>
            <a:endParaRPr lang="sv-SE" kern="1100" spc="-30">
              <a:solidFill>
                <a:srgbClr val="374151"/>
              </a:solidFill>
              <a:latin typeface="Avenir Next LT Pro" panose="020B0504020202020204" pitchFamily="34" charset="0"/>
              <a:ea typeface="Avenir Next LT Pro Demi" panose="020B0704020202020204" pitchFamily="34" charset="0"/>
              <a:cs typeface="Segoe UI" panose="020B0502040204020203" pitchFamily="34" charset="0"/>
            </a:endParaRPr>
          </a:p>
          <a:p>
            <a:pPr lvl="0">
              <a:lnSpc>
                <a:spcPct val="107000"/>
              </a:lnSpc>
              <a:buClr>
                <a:srgbClr val="729D74"/>
              </a:buClr>
              <a:buSzPts val="1600"/>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Nödvändig information som ska sammanställas och delges deltagarna inför risk- och sårbarhetsanalysen utgörs av:</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marL="342900" lvl="0" indent="-342900">
              <a:lnSpc>
                <a:spcPct val="107000"/>
              </a:lnSpc>
              <a:buClr>
                <a:srgbClr val="729D74"/>
              </a:buClr>
              <a:buSzPts val="1600"/>
              <a:buFont typeface="Symbol" panose="05050102010706020507" pitchFamily="18" charset="2"/>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beskrivning av analysobjektet(n). Aktuella objekt utgörs av de definierade tillgångar och förbindelser som har dokumenterats i enlighet med kraven i PTSFS 2022:11. </a:t>
            </a:r>
          </a:p>
          <a:p>
            <a:pPr marL="342900" lvl="0" indent="-342900">
              <a:lnSpc>
                <a:spcPct val="107000"/>
              </a:lnSpc>
              <a:buClr>
                <a:srgbClr val="729D74"/>
              </a:buClr>
              <a:buSzPts val="1600"/>
              <a:buFont typeface="Symbol" panose="05050102010706020507" pitchFamily="18" charset="2"/>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författningskrav, föreskrifter och andra styrande dokument som direkt kan påverka riskanalysen</a:t>
            </a:r>
          </a:p>
          <a:p>
            <a:pPr marL="342900" lvl="0" indent="-342900">
              <a:lnSpc>
                <a:spcPct val="107000"/>
              </a:lnSpc>
              <a:buClr>
                <a:srgbClr val="729D74"/>
              </a:buClr>
              <a:buSzPts val="1600"/>
              <a:buFont typeface="Symbol" panose="05050102010706020507" pitchFamily="18" charset="2"/>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statistik som underlättar analysgruppens bedömning</a:t>
            </a:r>
          </a:p>
          <a:p>
            <a:pPr marL="342900" lvl="0" indent="-342900">
              <a:lnSpc>
                <a:spcPct val="107000"/>
              </a:lnSpc>
              <a:buClr>
                <a:srgbClr val="729D74"/>
              </a:buClr>
              <a:buSzPts val="1600"/>
              <a:buFont typeface="Symbol" panose="05050102010706020507" pitchFamily="18" charset="2"/>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incident- och problemrapporter</a:t>
            </a:r>
          </a:p>
          <a:p>
            <a:pPr marL="342900" lvl="0" indent="-342900">
              <a:lnSpc>
                <a:spcPct val="107000"/>
              </a:lnSpc>
              <a:buClr>
                <a:srgbClr val="729D74"/>
              </a:buClr>
              <a:buSzPts val="1600"/>
              <a:buFont typeface="Symbol" panose="05050102010706020507" pitchFamily="18" charset="2"/>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liknande riskanalyser som kan vara av stort värde för arbetet</a:t>
            </a:r>
          </a:p>
          <a:p>
            <a:pPr marL="342900" lvl="0" indent="-342900">
              <a:lnSpc>
                <a:spcPct val="107000"/>
              </a:lnSpc>
              <a:buClr>
                <a:srgbClr val="729D74"/>
              </a:buClr>
              <a:buSzPts val="1600"/>
              <a:buFont typeface="Symbol" panose="05050102010706020507" pitchFamily="18" charset="2"/>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allmänna hotbilder som kan vara till stöd och hjälp för att identifiera hot</a:t>
            </a:r>
          </a:p>
          <a:p>
            <a:pPr marL="342900" lvl="0" indent="-342900">
              <a:lnSpc>
                <a:spcPct val="107000"/>
              </a:lnSpc>
              <a:buClr>
                <a:srgbClr val="729D74"/>
              </a:buClr>
              <a:buSzPts val="1600"/>
              <a:buFont typeface="Symbol" panose="05050102010706020507" pitchFamily="18" charset="2"/>
              <a:buChar char=""/>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spTree>
    <p:extLst>
      <p:ext uri="{BB962C8B-B14F-4D97-AF65-F5344CB8AC3E}">
        <p14:creationId xmlns:p14="http://schemas.microsoft.com/office/powerpoint/2010/main" val="70902282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3D60-5335-F114-D0A1-D5432687136E}"/>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8BE9B188-EB0B-8E82-246F-8DFD99290BFF}"/>
              </a:ext>
            </a:extLst>
          </p:cNvPr>
          <p:cNvSpPr txBox="1"/>
          <p:nvPr/>
        </p:nvSpPr>
        <p:spPr>
          <a:xfrm>
            <a:off x="1557302" y="379410"/>
            <a:ext cx="7629830" cy="1446550"/>
          </a:xfrm>
          <a:prstGeom prst="rect">
            <a:avLst/>
          </a:prstGeom>
          <a:noFill/>
        </p:spPr>
        <p:txBody>
          <a:bodyPr wrap="square" rtlCol="0">
            <a:spAutoFit/>
          </a:bodyPr>
          <a:lstStyle/>
          <a:p>
            <a:pPr algn="ctr"/>
            <a:r>
              <a:rPr lang="sv-SE" sz="4400" b="1">
                <a:latin typeface="Avenir Next LT Pro" panose="020B0504020202020204" pitchFamily="34" charset="0"/>
              </a:rPr>
              <a:t>Lokal och utrustning samt</a:t>
            </a:r>
          </a:p>
          <a:p>
            <a:pPr algn="ctr"/>
            <a:r>
              <a:rPr lang="sv-SE" sz="4400" b="1">
                <a:latin typeface="Avenir Next LT Pro" panose="020B0504020202020204" pitchFamily="34" charset="0"/>
              </a:rPr>
              <a:t>tidsplanering</a:t>
            </a:r>
          </a:p>
        </p:txBody>
      </p:sp>
      <p:sp>
        <p:nvSpPr>
          <p:cNvPr id="14" name="textruta 13">
            <a:extLst>
              <a:ext uri="{FF2B5EF4-FFF2-40B4-BE49-F238E27FC236}">
                <a16:creationId xmlns:a16="http://schemas.microsoft.com/office/drawing/2014/main" id="{456B40E1-37C6-C890-1D4E-C072DB82A19D}"/>
              </a:ext>
            </a:extLst>
          </p:cNvPr>
          <p:cNvSpPr txBox="1"/>
          <p:nvPr/>
        </p:nvSpPr>
        <p:spPr>
          <a:xfrm>
            <a:off x="574715" y="2228691"/>
            <a:ext cx="10059983" cy="3138808"/>
          </a:xfrm>
          <a:prstGeom prst="rect">
            <a:avLst/>
          </a:prstGeom>
          <a:noFill/>
        </p:spPr>
        <p:txBody>
          <a:bodyPr wrap="square" rtlCol="0">
            <a:spAutoFit/>
          </a:bodyPr>
          <a:lstStyle/>
          <a:p>
            <a:pPr lvl="0">
              <a:lnSpc>
                <a:spcPct val="107000"/>
              </a:lnSpc>
              <a:spcAft>
                <a:spcPts val="9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Lokal och utrustning</a:t>
            </a:r>
          </a:p>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Lokal med bra miljö där ni kan arbeta ostört.</a:t>
            </a:r>
          </a:p>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Tryck upp eller skriv upp begrepp och definitioner synligt i lokalen.</a:t>
            </a:r>
          </a:p>
          <a:p>
            <a:pPr marL="342900" lvl="0" indent="-342900">
              <a:lnSpc>
                <a:spcPct val="107000"/>
              </a:lnSpc>
              <a:spcAft>
                <a:spcPts val="900"/>
              </a:spcAft>
              <a:buFont typeface="Symbol" panose="05050102010706020507" pitchFamily="18" charset="2"/>
              <a:buChar char=""/>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lvl="0">
              <a:lnSpc>
                <a:spcPct val="107000"/>
              </a:lnSpc>
              <a:spcAft>
                <a:spcPts val="9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Tidsplanering</a:t>
            </a:r>
          </a:p>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Ta fram en realistisk tidsplan inför analysarbetet. Vissa delar kan visa sig ta längre tid än beräknat, men det är ändå viktigt att ha ett ”grundschema” att falla tillbaka på för att säkert bli klar i tid. </a:t>
            </a:r>
          </a:p>
          <a:p>
            <a:pPr marL="342900" lvl="0" indent="-342900">
              <a:lnSpc>
                <a:spcPct val="107000"/>
              </a:lnSpc>
              <a:buClr>
                <a:srgbClr val="729D74"/>
              </a:buClr>
              <a:buSzPts val="1600"/>
              <a:buFont typeface="Symbol" panose="05050102010706020507" pitchFamily="18" charset="2"/>
              <a:buChar char=""/>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spTree>
    <p:extLst>
      <p:ext uri="{BB962C8B-B14F-4D97-AF65-F5344CB8AC3E}">
        <p14:creationId xmlns:p14="http://schemas.microsoft.com/office/powerpoint/2010/main" val="21148001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8DCFB-FB37-FC46-B5DF-1B3CF801F2EA}"/>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588E96B5-2ABF-5591-C491-D4AE072159DD}"/>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Genomförande</a:t>
            </a:r>
          </a:p>
        </p:txBody>
      </p:sp>
      <p:sp>
        <p:nvSpPr>
          <p:cNvPr id="14" name="textruta 13">
            <a:extLst>
              <a:ext uri="{FF2B5EF4-FFF2-40B4-BE49-F238E27FC236}">
                <a16:creationId xmlns:a16="http://schemas.microsoft.com/office/drawing/2014/main" id="{507A20CD-3FAF-958A-7142-597DBD4298F6}"/>
              </a:ext>
            </a:extLst>
          </p:cNvPr>
          <p:cNvSpPr txBox="1"/>
          <p:nvPr/>
        </p:nvSpPr>
        <p:spPr>
          <a:xfrm>
            <a:off x="488451" y="1374676"/>
            <a:ext cx="10059983" cy="4555093"/>
          </a:xfrm>
          <a:prstGeom prst="rect">
            <a:avLst/>
          </a:prstGeom>
          <a:noFill/>
        </p:spPr>
        <p:txBody>
          <a:bodyPr wrap="square" rtlCol="0">
            <a:spAutoFit/>
          </a:bodyPr>
          <a:lstStyle/>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Samordna gärna arbetet med annat arbete, till exempel budget- eller verksamhetsplanering</a:t>
            </a:r>
          </a:p>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Att genomföra den initiala analysen kan ta avsevärd tid så dela upp arbetet i etapper, avsätt tid för flera korta pauser och se till att deltagarna inte springer i väg och jobbar med annat under pauserna. Analysgruppens fokusering är helt avgörande för resultatet. *Några tips att beakta under genomförandet är: </a:t>
            </a:r>
          </a:p>
          <a:p>
            <a:pPr marL="285750" lvl="0" indent="-285750">
              <a:lnSpc>
                <a:spcPct val="107000"/>
              </a:lnSpc>
              <a:spcAft>
                <a:spcPts val="900"/>
              </a:spcAft>
              <a:buClr>
                <a:schemeClr val="accent2"/>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Lyssna extra noga på de personer som arbetar aktivt med den berörda verksamheten.</a:t>
            </a:r>
          </a:p>
          <a:p>
            <a:pPr marL="285750" lvl="0" indent="-285750">
              <a:lnSpc>
                <a:spcPct val="107000"/>
              </a:lnSpc>
              <a:spcAft>
                <a:spcPts val="900"/>
              </a:spcAft>
              <a:buClr>
                <a:schemeClr val="accent2"/>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Vad har hänt som kan hända igen?</a:t>
            </a:r>
          </a:p>
          <a:p>
            <a:pPr marL="285750" lvl="0" indent="-285750">
              <a:lnSpc>
                <a:spcPct val="107000"/>
              </a:lnSpc>
              <a:spcAft>
                <a:spcPts val="900"/>
              </a:spcAft>
              <a:buClr>
                <a:schemeClr val="accent2"/>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Fokusera på hoten – undvik att tänka i lösningar!</a:t>
            </a:r>
          </a:p>
          <a:p>
            <a:pPr marL="285750" lvl="0" indent="-285750">
              <a:lnSpc>
                <a:spcPct val="107000"/>
              </a:lnSpc>
              <a:spcAft>
                <a:spcPts val="900"/>
              </a:spcAft>
              <a:buClr>
                <a:schemeClr val="accent2"/>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Undvik för långa diskussioner om det befintliga skyddet.</a:t>
            </a:r>
          </a:p>
          <a:p>
            <a:pPr marL="285750" lvl="0" indent="-285750">
              <a:lnSpc>
                <a:spcPct val="107000"/>
              </a:lnSpc>
              <a:spcAft>
                <a:spcPts val="900"/>
              </a:spcAft>
              <a:buClr>
                <a:schemeClr val="accent2"/>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Låt alla komma till tals.</a:t>
            </a:r>
          </a:p>
          <a:p>
            <a:pPr marL="285750" lvl="0" indent="-285750">
              <a:lnSpc>
                <a:spcPct val="107000"/>
              </a:lnSpc>
              <a:spcAft>
                <a:spcPts val="900"/>
              </a:spcAft>
              <a:buClr>
                <a:schemeClr val="accent2"/>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Experter måste tänka på att tala så att alla förstår.</a:t>
            </a:r>
          </a:p>
          <a:p>
            <a:pPr marL="342900" lvl="0" indent="-342900">
              <a:lnSpc>
                <a:spcPct val="107000"/>
              </a:lnSpc>
              <a:buClr>
                <a:srgbClr val="729D74"/>
              </a:buClr>
              <a:buSzPts val="1600"/>
              <a:buFont typeface="Symbol" panose="05050102010706020507" pitchFamily="18" charset="2"/>
              <a:buChar char=""/>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spTree>
    <p:extLst>
      <p:ext uri="{BB962C8B-B14F-4D97-AF65-F5344CB8AC3E}">
        <p14:creationId xmlns:p14="http://schemas.microsoft.com/office/powerpoint/2010/main" val="15301217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6" name="Platshållare för bild 15">
            <a:extLst>
              <a:ext uri="{FF2B5EF4-FFF2-40B4-BE49-F238E27FC236}">
                <a16:creationId xmlns:a16="http://schemas.microsoft.com/office/drawing/2014/main" id="{0E61BD79-BA4A-D87E-D978-B241A39FBC5E}"/>
              </a:ext>
            </a:extLst>
          </p:cNvPr>
          <p:cNvPicPr>
            <a:picLocks noGrp="1" noChangeAspect="1"/>
          </p:cNvPicPr>
          <p:nvPr>
            <p:ph type="pic" sz="quarter" idx="14"/>
          </p:nvPr>
        </p:nvPicPr>
        <p:blipFill>
          <a:blip r:embed="rId2"/>
          <a:srcRect t="39" b="39"/>
          <a:stretch>
            <a:fillRect/>
          </a:stretch>
        </p:blipFill>
        <p:spPr>
          <a:xfrm>
            <a:off x="0" y="-82562"/>
            <a:ext cx="12197053" cy="6940562"/>
          </a:xfrm>
          <a:prstGeom prst="rect">
            <a:avLst/>
          </a:prstGeom>
        </p:spPr>
      </p:pic>
      <p:sp>
        <p:nvSpPr>
          <p:cNvPr id="3" name="Rektangel 2">
            <a:extLst>
              <a:ext uri="{FF2B5EF4-FFF2-40B4-BE49-F238E27FC236}">
                <a16:creationId xmlns:a16="http://schemas.microsoft.com/office/drawing/2014/main" id="{5D473DC3-CF8B-BA14-3B12-AF2CBD88A0FC}"/>
              </a:ext>
            </a:extLst>
          </p:cNvPr>
          <p:cNvSpPr/>
          <p:nvPr/>
        </p:nvSpPr>
        <p:spPr>
          <a:xfrm>
            <a:off x="-246231" y="-82562"/>
            <a:ext cx="12654426" cy="21015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descr="En bild som visar cirkel, Symmetri&#10;&#10;Automatiskt genererad beskrivning">
            <a:extLst>
              <a:ext uri="{FF2B5EF4-FFF2-40B4-BE49-F238E27FC236}">
                <a16:creationId xmlns:a16="http://schemas.microsoft.com/office/drawing/2014/main" id="{BA2BEE20-E031-DE42-DEC2-A397893B8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0408" y="5650866"/>
            <a:ext cx="947930" cy="944882"/>
          </a:xfrm>
          <a:prstGeom prst="rect">
            <a:avLst/>
          </a:prstGeom>
        </p:spPr>
      </p:pic>
      <p:sp>
        <p:nvSpPr>
          <p:cNvPr id="18" name="Platshållare för text 17">
            <a:extLst>
              <a:ext uri="{FF2B5EF4-FFF2-40B4-BE49-F238E27FC236}">
                <a16:creationId xmlns:a16="http://schemas.microsoft.com/office/drawing/2014/main" id="{C91D40D3-CEB9-3B26-B40C-13B201F09E8C}"/>
              </a:ext>
            </a:extLst>
          </p:cNvPr>
          <p:cNvSpPr>
            <a:spLocks noGrp="1"/>
          </p:cNvSpPr>
          <p:nvPr>
            <p:ph type="body" sz="quarter" idx="11"/>
          </p:nvPr>
        </p:nvSpPr>
        <p:spPr>
          <a:xfrm>
            <a:off x="614558" y="910800"/>
            <a:ext cx="6248400" cy="452120"/>
          </a:xfrm>
        </p:spPr>
        <p:txBody>
          <a:bodyPr/>
          <a:lstStyle/>
          <a:p>
            <a:r>
              <a:rPr lang="sv-SE"/>
              <a:t>Robust digital infrastruktur: Bashot Telekom v2.0</a:t>
            </a:r>
          </a:p>
        </p:txBody>
      </p:sp>
      <p:sp>
        <p:nvSpPr>
          <p:cNvPr id="19" name="Platshållare för text 18">
            <a:extLst>
              <a:ext uri="{FF2B5EF4-FFF2-40B4-BE49-F238E27FC236}">
                <a16:creationId xmlns:a16="http://schemas.microsoft.com/office/drawing/2014/main" id="{55621621-A600-EA6D-F1B5-8D0DA2DD0038}"/>
              </a:ext>
            </a:extLst>
          </p:cNvPr>
          <p:cNvSpPr>
            <a:spLocks noGrp="1"/>
          </p:cNvSpPr>
          <p:nvPr>
            <p:ph type="body" sz="quarter" idx="12"/>
          </p:nvPr>
        </p:nvSpPr>
        <p:spPr>
          <a:xfrm>
            <a:off x="588425" y="1200122"/>
            <a:ext cx="9957435" cy="1351053"/>
          </a:xfrm>
        </p:spPr>
        <p:txBody>
          <a:bodyPr/>
          <a:lstStyle/>
          <a:p>
            <a:pPr>
              <a:lnSpc>
                <a:spcPct val="100000"/>
              </a:lnSpc>
            </a:pPr>
            <a:r>
              <a:rPr lang="sv-SE"/>
              <a:t>Risk- och sårbarhetsanalyser</a:t>
            </a:r>
            <a:br>
              <a:rPr lang="sv-SE"/>
            </a:br>
            <a:r>
              <a:rPr lang="sv-SE"/>
              <a:t>för Elektroniska kommunikationer</a:t>
            </a:r>
          </a:p>
        </p:txBody>
      </p:sp>
      <p:sp>
        <p:nvSpPr>
          <p:cNvPr id="20" name="Platshållare för text 19">
            <a:extLst>
              <a:ext uri="{FF2B5EF4-FFF2-40B4-BE49-F238E27FC236}">
                <a16:creationId xmlns:a16="http://schemas.microsoft.com/office/drawing/2014/main" id="{FA8515A1-4981-7B7A-C767-23EECA4A507F}"/>
              </a:ext>
            </a:extLst>
          </p:cNvPr>
          <p:cNvSpPr>
            <a:spLocks noGrp="1"/>
          </p:cNvSpPr>
          <p:nvPr>
            <p:ph type="body" sz="quarter" idx="13"/>
          </p:nvPr>
        </p:nvSpPr>
        <p:spPr>
          <a:xfrm>
            <a:off x="588425" y="4796580"/>
            <a:ext cx="6248400" cy="698500"/>
          </a:xfrm>
        </p:spPr>
        <p:txBody>
          <a:bodyPr>
            <a:normAutofit fontScale="92500" lnSpcReduction="10000"/>
          </a:bodyPr>
          <a:lstStyle/>
          <a:p>
            <a:r>
              <a:rPr lang="sv-SE"/>
              <a:t>Jimmy Persson</a:t>
            </a:r>
          </a:p>
          <a:p>
            <a:r>
              <a:rPr lang="sv-SE"/>
              <a:t>Utvecklings- och säkerhetschef Stadsnätsföreningen</a:t>
            </a:r>
          </a:p>
        </p:txBody>
      </p:sp>
      <p:pic>
        <p:nvPicPr>
          <p:cNvPr id="17" name="Bildobjekt 16">
            <a:extLst>
              <a:ext uri="{FF2B5EF4-FFF2-40B4-BE49-F238E27FC236}">
                <a16:creationId xmlns:a16="http://schemas.microsoft.com/office/drawing/2014/main" id="{B7AD65EC-C92A-86CD-3235-A305535267C5}"/>
              </a:ext>
            </a:extLst>
          </p:cNvPr>
          <p:cNvPicPr>
            <a:picLocks noChangeAspect="1"/>
          </p:cNvPicPr>
          <p:nvPr/>
        </p:nvPicPr>
        <p:blipFill>
          <a:blip r:embed="rId4"/>
          <a:stretch>
            <a:fillRect/>
          </a:stretch>
        </p:blipFill>
        <p:spPr>
          <a:xfrm>
            <a:off x="614558" y="5650866"/>
            <a:ext cx="3098067" cy="749320"/>
          </a:xfrm>
          <a:prstGeom prst="rect">
            <a:avLst/>
          </a:prstGeom>
        </p:spPr>
      </p:pic>
    </p:spTree>
    <p:extLst>
      <p:ext uri="{BB962C8B-B14F-4D97-AF65-F5344CB8AC3E}">
        <p14:creationId xmlns:p14="http://schemas.microsoft.com/office/powerpoint/2010/main" val="34361120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B99C3-BF1C-3CF3-3F37-11702B74EE2E}"/>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C7FBC3CD-F756-FB06-70FE-33657CAEA510}"/>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Kommunicera resultatet</a:t>
            </a:r>
          </a:p>
        </p:txBody>
      </p:sp>
      <p:sp>
        <p:nvSpPr>
          <p:cNvPr id="14" name="textruta 13">
            <a:extLst>
              <a:ext uri="{FF2B5EF4-FFF2-40B4-BE49-F238E27FC236}">
                <a16:creationId xmlns:a16="http://schemas.microsoft.com/office/drawing/2014/main" id="{DC172CE7-B7FD-F53E-08AC-E8E159E619A5}"/>
              </a:ext>
            </a:extLst>
          </p:cNvPr>
          <p:cNvSpPr txBox="1"/>
          <p:nvPr/>
        </p:nvSpPr>
        <p:spPr>
          <a:xfrm>
            <a:off x="488451" y="1374676"/>
            <a:ext cx="10059983" cy="964495"/>
          </a:xfrm>
          <a:prstGeom prst="rect">
            <a:avLst/>
          </a:prstGeom>
          <a:noFill/>
        </p:spPr>
        <p:txBody>
          <a:bodyPr wrap="square" rtlCol="0">
            <a:spAutoFit/>
          </a:bodyPr>
          <a:lstStyle/>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Gör en utvärdering av de brister som identifierats som en konsekvens av felaktiga lösningar, dålig funktion, otydliga ledningsfunktioner, felaktiga rutiner och/eller handhavande. Kommunicera resultat och åtgärdsförslag till berörda funktioner.</a:t>
            </a:r>
          </a:p>
        </p:txBody>
      </p:sp>
    </p:spTree>
    <p:extLst>
      <p:ext uri="{BB962C8B-B14F-4D97-AF65-F5344CB8AC3E}">
        <p14:creationId xmlns:p14="http://schemas.microsoft.com/office/powerpoint/2010/main" val="299562203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23A6-E1CA-56C0-7ED9-49C26EF3ED16}"/>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655ABFAC-FC56-276F-63BA-9FD7A5893A8D}"/>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Utbildning och övning</a:t>
            </a:r>
          </a:p>
        </p:txBody>
      </p:sp>
      <p:sp>
        <p:nvSpPr>
          <p:cNvPr id="14" name="textruta 13">
            <a:extLst>
              <a:ext uri="{FF2B5EF4-FFF2-40B4-BE49-F238E27FC236}">
                <a16:creationId xmlns:a16="http://schemas.microsoft.com/office/drawing/2014/main" id="{08B531D5-C390-A748-4C33-8551FEEAEF14}"/>
              </a:ext>
            </a:extLst>
          </p:cNvPr>
          <p:cNvSpPr txBox="1"/>
          <p:nvPr/>
        </p:nvSpPr>
        <p:spPr>
          <a:xfrm>
            <a:off x="488451" y="1374676"/>
            <a:ext cx="10059983" cy="783548"/>
          </a:xfrm>
          <a:prstGeom prst="rect">
            <a:avLst/>
          </a:prstGeom>
          <a:noFill/>
        </p:spPr>
        <p:txBody>
          <a:bodyPr wrap="square" rtlCol="0">
            <a:spAutoFit/>
          </a:bodyPr>
          <a:lstStyle/>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Ta fram utbildningar för personalen med inriktning på förbättrad riskmedvetenhet. </a:t>
            </a:r>
          </a:p>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Ta fram övningsmoment för att träna på rutiner och/eller handhavande. </a:t>
            </a:r>
          </a:p>
        </p:txBody>
      </p:sp>
    </p:spTree>
    <p:extLst>
      <p:ext uri="{BB962C8B-B14F-4D97-AF65-F5344CB8AC3E}">
        <p14:creationId xmlns:p14="http://schemas.microsoft.com/office/powerpoint/2010/main" val="425456065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C94E3-AF43-B14B-B3D3-5451F816BA3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CF123E4-8910-E557-FD6E-27BAABCBC0C9}"/>
              </a:ext>
            </a:extLst>
          </p:cNvPr>
          <p:cNvSpPr>
            <a:spLocks noGrp="1"/>
          </p:cNvSpPr>
          <p:nvPr>
            <p:ph type="title"/>
          </p:nvPr>
        </p:nvSpPr>
        <p:spPr/>
        <p:txBody>
          <a:bodyPr/>
          <a:lstStyle/>
          <a:p>
            <a:r>
              <a:rPr lang="sv-SE"/>
              <a:t>RSA med hjälp av Verktyget</a:t>
            </a:r>
          </a:p>
        </p:txBody>
      </p:sp>
    </p:spTree>
    <p:extLst>
      <p:ext uri="{BB962C8B-B14F-4D97-AF65-F5344CB8AC3E}">
        <p14:creationId xmlns:p14="http://schemas.microsoft.com/office/powerpoint/2010/main" val="86635794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874B1-3695-4E75-9ADC-BDC4C69549B5}"/>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792A9CAD-5430-7CD9-4AE0-4451CD0AA474}"/>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Allmänt</a:t>
            </a:r>
          </a:p>
        </p:txBody>
      </p:sp>
      <p:sp>
        <p:nvSpPr>
          <p:cNvPr id="14" name="textruta 13">
            <a:extLst>
              <a:ext uri="{FF2B5EF4-FFF2-40B4-BE49-F238E27FC236}">
                <a16:creationId xmlns:a16="http://schemas.microsoft.com/office/drawing/2014/main" id="{A8FADB3F-3947-A5CA-A9BF-857082CEE8DB}"/>
              </a:ext>
            </a:extLst>
          </p:cNvPr>
          <p:cNvSpPr txBox="1"/>
          <p:nvPr/>
        </p:nvSpPr>
        <p:spPr>
          <a:xfrm>
            <a:off x="342225" y="1314291"/>
            <a:ext cx="10059983" cy="2858090"/>
          </a:xfrm>
          <a:prstGeom prst="rect">
            <a:avLst/>
          </a:prstGeom>
          <a:noFill/>
        </p:spPr>
        <p:txBody>
          <a:bodyPr wrap="square" rtlCol="0">
            <a:spAutoFit/>
          </a:bodyPr>
          <a:lstStyle/>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Genom att noggrant analysera hot, sårbarheter och konsekvenser kan man skapa en helhetsbild av risklandskapet. Denna process ger insikter som möjliggör strategisk planering och implementering av åtgärder för att effektivt minimera och hantera dessa risker, vilket i sin tur säkerställer en pålitlig och säker drift av nät-och informationsbehandlingstillgångar.</a:t>
            </a:r>
          </a:p>
          <a:p>
            <a:pPr lvl="0">
              <a:lnSpc>
                <a:spcPct val="107000"/>
              </a:lnSpc>
              <a:spcAft>
                <a:spcPts val="9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Stadsnätsföreningen har bearbetat MSB:s verktyg för risk- och sårbarhetsanalys (RSA) för att möta behoven inom telekomsektorn. </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Verktyget Hotkatalog, risk och sårbarhetsanalys har flera tillämpningar med prefabricerade data för hot och riksbeskrivningar för dessa. Verktyget finns för följande tillämpningar:</a:t>
            </a:r>
          </a:p>
        </p:txBody>
      </p:sp>
      <p:sp>
        <p:nvSpPr>
          <p:cNvPr id="3" name="textruta 2">
            <a:extLst>
              <a:ext uri="{FF2B5EF4-FFF2-40B4-BE49-F238E27FC236}">
                <a16:creationId xmlns:a16="http://schemas.microsoft.com/office/drawing/2014/main" id="{9A160E24-976B-6039-8FA4-1D382A50FFCF}"/>
              </a:ext>
            </a:extLst>
          </p:cNvPr>
          <p:cNvSpPr txBox="1"/>
          <p:nvPr/>
        </p:nvSpPr>
        <p:spPr>
          <a:xfrm>
            <a:off x="830292" y="4521932"/>
            <a:ext cx="4466327" cy="1607107"/>
          </a:xfrm>
          <a:prstGeom prst="rect">
            <a:avLst/>
          </a:prstGeom>
          <a:noFill/>
        </p:spPr>
        <p:txBody>
          <a:bodyPr wrap="square">
            <a:spAutoFit/>
          </a:bodyPr>
          <a:lstStyle/>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Verksamhet nätdrift</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Site och nod</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Passiv och säker förbindelse</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Robusta radionät</a:t>
            </a:r>
          </a:p>
        </p:txBody>
      </p:sp>
      <p:sp>
        <p:nvSpPr>
          <p:cNvPr id="4" name="textruta 3">
            <a:extLst>
              <a:ext uri="{FF2B5EF4-FFF2-40B4-BE49-F238E27FC236}">
                <a16:creationId xmlns:a16="http://schemas.microsoft.com/office/drawing/2014/main" id="{36F3F4EF-EDBD-C8A4-CF2A-53BC44F8440B}"/>
              </a:ext>
            </a:extLst>
          </p:cNvPr>
          <p:cNvSpPr txBox="1"/>
          <p:nvPr/>
        </p:nvSpPr>
        <p:spPr>
          <a:xfrm>
            <a:off x="4968815" y="4521932"/>
            <a:ext cx="4864844" cy="1198277"/>
          </a:xfrm>
          <a:prstGeom prst="rect">
            <a:avLst/>
          </a:prstGeom>
          <a:noFill/>
        </p:spPr>
        <p:txBody>
          <a:bodyPr wrap="square">
            <a:spAutoFit/>
          </a:bodyPr>
          <a:lstStyle/>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Robust och säker IoT</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Fastighetsnät</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Informationsbehandlingstillgångar</a:t>
            </a:r>
            <a:endParaRPr lang="sv-SE"/>
          </a:p>
        </p:txBody>
      </p:sp>
    </p:spTree>
    <p:extLst>
      <p:ext uri="{BB962C8B-B14F-4D97-AF65-F5344CB8AC3E}">
        <p14:creationId xmlns:p14="http://schemas.microsoft.com/office/powerpoint/2010/main" val="375400163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2A32D-A94B-F132-9F51-9452A54B3390}"/>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A6A3B8A3-2E98-E318-E6F1-1C30F3BE73E0}"/>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Allmänt</a:t>
            </a:r>
          </a:p>
        </p:txBody>
      </p:sp>
      <p:sp>
        <p:nvSpPr>
          <p:cNvPr id="14" name="textruta 13">
            <a:extLst>
              <a:ext uri="{FF2B5EF4-FFF2-40B4-BE49-F238E27FC236}">
                <a16:creationId xmlns:a16="http://schemas.microsoft.com/office/drawing/2014/main" id="{D76DBB60-1B81-86A5-25EA-54D822C46292}"/>
              </a:ext>
            </a:extLst>
          </p:cNvPr>
          <p:cNvSpPr txBox="1"/>
          <p:nvPr/>
        </p:nvSpPr>
        <p:spPr>
          <a:xfrm>
            <a:off x="342225" y="1314291"/>
            <a:ext cx="10059983" cy="2199833"/>
          </a:xfrm>
          <a:prstGeom prst="rect">
            <a:avLst/>
          </a:prstGeom>
          <a:noFill/>
        </p:spPr>
        <p:txBody>
          <a:bodyPr wrap="square" rtlCol="0">
            <a:spAutoFit/>
          </a:bodyPr>
          <a:lstStyle/>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Utöver dessa dedikerade verktyg finns det också en tom mall som kan användas </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för behov som inte omfattas av de dedikerade verktygen. </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Vi ska nu beskriva steg för steg hur verktyget ska användas vid genomförandet av en risk-och sårbarhetsanalys.</a:t>
            </a:r>
          </a:p>
          <a:p>
            <a:pPr marL="285750" lvl="0" indent="-285750">
              <a:lnSpc>
                <a:spcPct val="107000"/>
              </a:lnSpc>
              <a:spcAft>
                <a:spcPts val="900"/>
              </a:spcAft>
              <a:buClr>
                <a:schemeClr val="accent3"/>
              </a:buClr>
              <a:buSzPct val="130000"/>
              <a:buFont typeface="Arial" panose="020B0604020202020204" pitchFamily="34" charset="0"/>
              <a:buChar char="•"/>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Vid genomförande av riskanalyser ska utförarna beakta erfarenheter från tidigare inträffade incidenter, i enlighet med PTSFS 2022:11.</a:t>
            </a:r>
          </a:p>
        </p:txBody>
      </p:sp>
    </p:spTree>
    <p:extLst>
      <p:ext uri="{BB962C8B-B14F-4D97-AF65-F5344CB8AC3E}">
        <p14:creationId xmlns:p14="http://schemas.microsoft.com/office/powerpoint/2010/main" val="384691790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34F88-2680-9936-9BEF-B925ED32FFFD}"/>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1DC96390-551D-EDE1-0D73-D4C1E20D558C}"/>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Verktygsöversikt</a:t>
            </a:r>
          </a:p>
        </p:txBody>
      </p:sp>
      <p:sp>
        <p:nvSpPr>
          <p:cNvPr id="14" name="textruta 13">
            <a:extLst>
              <a:ext uri="{FF2B5EF4-FFF2-40B4-BE49-F238E27FC236}">
                <a16:creationId xmlns:a16="http://schemas.microsoft.com/office/drawing/2014/main" id="{581C5D62-15D8-0E9C-7C55-959CB666AB58}"/>
              </a:ext>
            </a:extLst>
          </p:cNvPr>
          <p:cNvSpPr txBox="1"/>
          <p:nvPr/>
        </p:nvSpPr>
        <p:spPr>
          <a:xfrm>
            <a:off x="342225" y="1314291"/>
            <a:ext cx="10059983" cy="2496196"/>
          </a:xfrm>
          <a:prstGeom prst="rect">
            <a:avLst/>
          </a:prstGeom>
          <a:noFill/>
        </p:spPr>
        <p:txBody>
          <a:bodyPr wrap="square" rtlCol="0">
            <a:spAutoFit/>
          </a:bodyPr>
          <a:lstStyle/>
          <a:p>
            <a:pPr lvl="0">
              <a:lnSpc>
                <a:spcPct val="107000"/>
              </a:lnSpc>
              <a:spcAft>
                <a:spcPts val="900"/>
              </a:spcAft>
              <a:buClr>
                <a:schemeClr val="accent3"/>
              </a:buClr>
              <a:buSzPct val="130000"/>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Verktyget omfattar </a:t>
            </a:r>
            <a:r>
              <a:rPr lang="sv-SE" sz="1800" kern="1100" spc="-30" err="1">
                <a:effectLst/>
                <a:latin typeface="Avenir Next LT Pro" panose="020B0504020202020204" pitchFamily="34" charset="0"/>
                <a:ea typeface="Avenir Next LT Pro Demi" panose="020B0704020202020204" pitchFamily="34" charset="0"/>
                <a:cs typeface="Times New Roman" panose="02020603050405020304" pitchFamily="18" charset="0"/>
              </a:rPr>
              <a:t>hotkatalog</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riskanalys, åtgärdsförslag och underlag för riskägarens beslut om vilka risker som ska åtgärdas.  </a:t>
            </a:r>
          </a:p>
          <a:p>
            <a:pPr lvl="0">
              <a:lnSpc>
                <a:spcPct val="107000"/>
              </a:lnSpc>
              <a:spcAft>
                <a:spcPts val="900"/>
              </a:spcAft>
              <a:buClr>
                <a:schemeClr val="accent3"/>
              </a:buClr>
              <a:buSzPct val="130000"/>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Verktyget består av följande flikar:</a:t>
            </a:r>
          </a:p>
          <a:p>
            <a:pPr lvl="0">
              <a:lnSpc>
                <a:spcPct val="107000"/>
              </a:lnSpc>
              <a:spcAft>
                <a:spcPts val="900"/>
              </a:spcAft>
              <a:buClr>
                <a:schemeClr val="accent3"/>
              </a:buClr>
              <a:buSzPct val="130000"/>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Info</a:t>
            </a:r>
            <a:b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Här finns kortfattad information om verktyget och dess Informations-säkerhetsklassning.</a:t>
            </a:r>
          </a:p>
          <a:p>
            <a:pPr lvl="0">
              <a:lnSpc>
                <a:spcPct val="107000"/>
              </a:lnSpc>
              <a:spcAft>
                <a:spcPts val="900"/>
              </a:spcAft>
              <a:buClr>
                <a:schemeClr val="accent3"/>
              </a:buClr>
              <a:buSzPct val="130000"/>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Definitioner och begrepp</a:t>
            </a:r>
            <a:b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Här definieras de begrepp som är aktuella för verktyget.</a:t>
            </a:r>
          </a:p>
        </p:txBody>
      </p:sp>
    </p:spTree>
    <p:extLst>
      <p:ext uri="{BB962C8B-B14F-4D97-AF65-F5344CB8AC3E}">
        <p14:creationId xmlns:p14="http://schemas.microsoft.com/office/powerpoint/2010/main" val="361886178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635B4-95E2-0F24-0151-4482C2E11ECD}"/>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B344CE7C-BECA-C562-1B41-9BEAFEF69A2A}"/>
              </a:ext>
            </a:extLst>
          </p:cNvPr>
          <p:cNvSpPr txBox="1"/>
          <p:nvPr/>
        </p:nvSpPr>
        <p:spPr>
          <a:xfrm>
            <a:off x="1557302" y="379410"/>
            <a:ext cx="9307110" cy="769441"/>
          </a:xfrm>
          <a:prstGeom prst="rect">
            <a:avLst/>
          </a:prstGeom>
          <a:noFill/>
        </p:spPr>
        <p:txBody>
          <a:bodyPr wrap="square" rtlCol="0">
            <a:spAutoFit/>
          </a:bodyPr>
          <a:lstStyle/>
          <a:p>
            <a:pPr algn="ctr"/>
            <a:r>
              <a:rPr lang="sv-SE" sz="4400" b="1">
                <a:latin typeface="Avenir Next LT Pro" panose="020B0504020202020204" pitchFamily="34" charset="0"/>
              </a:rPr>
              <a:t>Verktygsöversikt: Riskanalys</a:t>
            </a:r>
          </a:p>
        </p:txBody>
      </p:sp>
      <p:sp>
        <p:nvSpPr>
          <p:cNvPr id="14" name="textruta 13">
            <a:extLst>
              <a:ext uri="{FF2B5EF4-FFF2-40B4-BE49-F238E27FC236}">
                <a16:creationId xmlns:a16="http://schemas.microsoft.com/office/drawing/2014/main" id="{976478E8-2AA3-0DE4-DF93-D0611F558082}"/>
              </a:ext>
            </a:extLst>
          </p:cNvPr>
          <p:cNvSpPr txBox="1"/>
          <p:nvPr/>
        </p:nvSpPr>
        <p:spPr>
          <a:xfrm>
            <a:off x="342225" y="1148851"/>
            <a:ext cx="10059983" cy="5575244"/>
          </a:xfrm>
          <a:prstGeom prst="rect">
            <a:avLst/>
          </a:prstGeom>
          <a:noFill/>
        </p:spPr>
        <p:txBody>
          <a:bodyPr wrap="square" rtlCol="0">
            <a:spAutoFit/>
          </a:bodyPr>
          <a:lstStyle/>
          <a:p>
            <a:pPr lvl="0">
              <a:lnSpc>
                <a:spcPct val="107000"/>
              </a:lnSpc>
              <a:spcAft>
                <a:spcPts val="900"/>
              </a:spcAft>
              <a:buClr>
                <a:schemeClr val="accent3"/>
              </a:buClr>
              <a:buSzPct val="130000"/>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Riskanalys: </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Fliken riskanalys är uppdelad på två delar Riskanalys respektive Åtgärdshantering.</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lvl="0">
              <a:lnSpc>
                <a:spcPct val="107000"/>
              </a:lnSpc>
              <a:spcAft>
                <a:spcPts val="900"/>
              </a:spcAft>
              <a:buClr>
                <a:schemeClr val="accent3"/>
              </a:buClr>
              <a:buSzPct val="130000"/>
            </a:pP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a:p>
            <a:pPr lvl="0">
              <a:lnSpc>
                <a:spcPct val="107000"/>
              </a:lnSpc>
              <a:spcAft>
                <a:spcPts val="900"/>
              </a:spcAft>
              <a:buClr>
                <a:schemeClr val="accent3"/>
              </a:buClr>
              <a:buSzPct val="130000"/>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lvl="0">
              <a:lnSpc>
                <a:spcPct val="107000"/>
              </a:lnSpc>
              <a:spcAft>
                <a:spcPts val="900"/>
              </a:spcAft>
              <a:buClr>
                <a:schemeClr val="accent3"/>
              </a:buClr>
              <a:buSzPct val="130000"/>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lvl="0">
              <a:lnSpc>
                <a:spcPct val="107000"/>
              </a:lnSpc>
              <a:spcAft>
                <a:spcPts val="900"/>
              </a:spcAft>
              <a:buClr>
                <a:schemeClr val="accent3"/>
              </a:buClr>
              <a:buSzPct val="130000"/>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Riskanalys omfattar de olika stegen för att identifiera relevanta hot, genomföra riskanalyser och för att besluta om lämplig riskbehandling. </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Riskanalys omfattar:</a:t>
            </a:r>
            <a:b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Hotkatalog</a:t>
            </a:r>
            <a:br>
              <a:rPr lang="sv-SE" kern="1100" spc="-30">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riskanalys</a:t>
            </a:r>
            <a:br>
              <a:rPr lang="sv-SE" kern="1100" spc="-30">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riskmatris för att visuellt visa erhållen risknivå</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riskbehandling</a:t>
            </a:r>
            <a:br>
              <a:rPr lang="sv-SE" kern="1100" spc="-30">
                <a:latin typeface="Avenir Next LT Pro" panose="020B0504020202020204" pitchFamily="34" charset="0"/>
                <a:ea typeface="Avenir Next LT Pro Demi" panose="020B0704020202020204" pitchFamily="34" charset="0"/>
                <a:cs typeface="Times New Roman" panose="02020603050405020304" pitchFamily="18" charset="0"/>
              </a:rPr>
            </a:b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beskrivning av, eller hänvisning till, nuvarande skydd. </a:t>
            </a:r>
          </a:p>
        </p:txBody>
      </p:sp>
      <p:pic>
        <p:nvPicPr>
          <p:cNvPr id="2" name="Picture 1" descr="A screenshot of a computer&#10;&#10;Description automatically generated">
            <a:extLst>
              <a:ext uri="{FF2B5EF4-FFF2-40B4-BE49-F238E27FC236}">
                <a16:creationId xmlns:a16="http://schemas.microsoft.com/office/drawing/2014/main" id="{8CCA96AB-B94F-1C61-1C9B-623C181CC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00" y="1634935"/>
            <a:ext cx="10647763" cy="2052493"/>
          </a:xfrm>
          <a:prstGeom prst="rect">
            <a:avLst/>
          </a:prstGeom>
        </p:spPr>
      </p:pic>
    </p:spTree>
    <p:extLst>
      <p:ext uri="{BB962C8B-B14F-4D97-AF65-F5344CB8AC3E}">
        <p14:creationId xmlns:p14="http://schemas.microsoft.com/office/powerpoint/2010/main" val="1389601534"/>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009ED-A136-C26D-E072-E8022F3A6139}"/>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F5C49218-DBD7-2AD7-CBCC-41814A596855}"/>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Verktygsöversikt: Åtgärdshantering</a:t>
            </a:r>
          </a:p>
        </p:txBody>
      </p:sp>
      <p:sp>
        <p:nvSpPr>
          <p:cNvPr id="14" name="textruta 13">
            <a:extLst>
              <a:ext uri="{FF2B5EF4-FFF2-40B4-BE49-F238E27FC236}">
                <a16:creationId xmlns:a16="http://schemas.microsoft.com/office/drawing/2014/main" id="{B66F3358-0CB0-9F8D-16B6-0CD97E779FD7}"/>
              </a:ext>
            </a:extLst>
          </p:cNvPr>
          <p:cNvSpPr txBox="1"/>
          <p:nvPr/>
        </p:nvSpPr>
        <p:spPr>
          <a:xfrm>
            <a:off x="730413" y="1330006"/>
            <a:ext cx="10059983" cy="1376274"/>
          </a:xfrm>
          <a:prstGeom prst="rect">
            <a:avLst/>
          </a:prstGeom>
          <a:noFill/>
        </p:spPr>
        <p:txBody>
          <a:bodyPr wrap="square" rtlCol="0">
            <a:spAutoFit/>
          </a:bodyPr>
          <a:lstStyle/>
          <a:p>
            <a:pPr lvl="0">
              <a:lnSpc>
                <a:spcPct val="107000"/>
              </a:lnSpc>
              <a:spcAft>
                <a:spcPts val="900"/>
              </a:spcAft>
              <a:buClr>
                <a:schemeClr val="accent3"/>
              </a:buClr>
              <a:buSzPct val="130000"/>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Åtgärdshantering används för att ange hur identifierade risker ska åtgärdas, till vilken risknivå risken kommer att minska om åtgärden genomförs samt för att bestämma åtgärdsplan. </a:t>
            </a:r>
          </a:p>
          <a:p>
            <a:pPr lvl="0">
              <a:lnSpc>
                <a:spcPct val="107000"/>
              </a:lnSpc>
              <a:spcAft>
                <a:spcPts val="900"/>
              </a:spcAft>
              <a:buClr>
                <a:schemeClr val="accent3"/>
              </a:buClr>
              <a:buSzPct val="130000"/>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Åtgärdshantering omfattar: åtgärdsförslag och åtgärdsplan</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pic>
        <p:nvPicPr>
          <p:cNvPr id="3" name="Picture 1" descr="A screenshot of a computer&#10;&#10;Description automatically generated">
            <a:extLst>
              <a:ext uri="{FF2B5EF4-FFF2-40B4-BE49-F238E27FC236}">
                <a16:creationId xmlns:a16="http://schemas.microsoft.com/office/drawing/2014/main" id="{C7B081A7-0A32-9107-FA32-CD22CD765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781" y="2818425"/>
            <a:ext cx="9717423" cy="1931764"/>
          </a:xfrm>
          <a:prstGeom prst="rect">
            <a:avLst/>
          </a:prstGeom>
        </p:spPr>
      </p:pic>
    </p:spTree>
    <p:extLst>
      <p:ext uri="{BB962C8B-B14F-4D97-AF65-F5344CB8AC3E}">
        <p14:creationId xmlns:p14="http://schemas.microsoft.com/office/powerpoint/2010/main" val="275722653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76A3B-EE62-3037-B1FF-7E2C96B50E33}"/>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4FD80A9E-F71F-0592-26CA-71FA41C135FE}"/>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Verktygsöversikt: Nuvarande skydd</a:t>
            </a:r>
          </a:p>
        </p:txBody>
      </p:sp>
      <p:sp>
        <p:nvSpPr>
          <p:cNvPr id="14" name="textruta 13">
            <a:extLst>
              <a:ext uri="{FF2B5EF4-FFF2-40B4-BE49-F238E27FC236}">
                <a16:creationId xmlns:a16="http://schemas.microsoft.com/office/drawing/2014/main" id="{30E2E3C5-E27B-C1E0-CF61-66166AC86AFD}"/>
              </a:ext>
            </a:extLst>
          </p:cNvPr>
          <p:cNvSpPr txBox="1"/>
          <p:nvPr/>
        </p:nvSpPr>
        <p:spPr>
          <a:xfrm>
            <a:off x="730413" y="1330006"/>
            <a:ext cx="10059983" cy="964495"/>
          </a:xfrm>
          <a:prstGeom prst="rect">
            <a:avLst/>
          </a:prstGeom>
          <a:noFill/>
        </p:spPr>
        <p:txBody>
          <a:bodyPr wrap="square" rtlCol="0">
            <a:spAutoFit/>
          </a:bodyPr>
          <a:lstStyle/>
          <a:p>
            <a:pPr lvl="0">
              <a:lnSpc>
                <a:spcPct val="107000"/>
              </a:lnSpc>
              <a:spcAft>
                <a:spcPts val="900"/>
              </a:spcAft>
              <a:buClr>
                <a:schemeClr val="accent3"/>
              </a:buClr>
              <a:buSzPct val="130000"/>
            </a:pPr>
            <a:r>
              <a:rPr lang="sv-SE" sz="1800" kern="1100" spc="-30">
                <a:solidFill>
                  <a:srgbClr val="000000"/>
                </a:solidFill>
                <a:effectLst/>
                <a:latin typeface="Avenir Next LT Pro" panose="020B0504020202020204" pitchFamily="34" charset="0"/>
                <a:ea typeface="Avenir Next LT Pro Demi" panose="020B0704020202020204" pitchFamily="34" charset="0"/>
                <a:cs typeface="Times New Roman" panose="02020603050405020304" pitchFamily="18" charset="0"/>
              </a:rPr>
              <a:t>Nuvarande Skydd </a:t>
            </a:r>
            <a:r>
              <a:rPr lang="sv-SE" sz="1800"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används för att beskriva det nuvarande skyddet och tidigare vidtagna skyddsåtgärder</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3A57DA6B-C962-7398-477D-7F2E0C5E0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49" y="2249920"/>
            <a:ext cx="10306674" cy="1025038"/>
          </a:xfrm>
          <a:prstGeom prst="rect">
            <a:avLst/>
          </a:prstGeom>
        </p:spPr>
      </p:pic>
    </p:spTree>
    <p:extLst>
      <p:ext uri="{BB962C8B-B14F-4D97-AF65-F5344CB8AC3E}">
        <p14:creationId xmlns:p14="http://schemas.microsoft.com/office/powerpoint/2010/main" val="1881650987"/>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1134-7390-3D1F-2B83-8377CFE6898E}"/>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A606B05A-85C6-1A73-D7D5-B9A2FDA3D0BD}"/>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Verktygsöversikt: Övrigt</a:t>
            </a:r>
          </a:p>
        </p:txBody>
      </p:sp>
      <p:sp>
        <p:nvSpPr>
          <p:cNvPr id="6" name="textruta 5">
            <a:extLst>
              <a:ext uri="{FF2B5EF4-FFF2-40B4-BE49-F238E27FC236}">
                <a16:creationId xmlns:a16="http://schemas.microsoft.com/office/drawing/2014/main" id="{E8DB16EA-AB51-538F-0775-65914BBB6C25}"/>
              </a:ext>
            </a:extLst>
          </p:cNvPr>
          <p:cNvSpPr txBox="1"/>
          <p:nvPr/>
        </p:nvSpPr>
        <p:spPr>
          <a:xfrm>
            <a:off x="668780" y="1601501"/>
            <a:ext cx="10295393" cy="2031325"/>
          </a:xfrm>
          <a:prstGeom prst="rect">
            <a:avLst/>
          </a:prstGeom>
          <a:noFill/>
        </p:spPr>
        <p:txBody>
          <a:bodyPr wrap="square">
            <a:spAutoFit/>
          </a:bodyPr>
          <a:lstStyle/>
          <a:p>
            <a:r>
              <a:rPr lang="sv-SE" b="1"/>
              <a:t>Kriterier för riskbedömning</a:t>
            </a:r>
          </a:p>
          <a:p>
            <a:r>
              <a:rPr lang="sv-SE"/>
              <a:t>Kriterier för riskbedömning definierar de kriterier och parametrar som används för att bedöma och klassificera konsekvenser, sannolikhet och risker.</a:t>
            </a:r>
          </a:p>
          <a:p>
            <a:endParaRPr lang="sv-SE"/>
          </a:p>
          <a:p>
            <a:r>
              <a:rPr lang="sv-SE" b="1"/>
              <a:t>Data</a:t>
            </a:r>
          </a:p>
          <a:p>
            <a:r>
              <a:rPr lang="sv-SE"/>
              <a:t>Data redovisar data och formeln för riskanalys. Uppgifterna används vid beräkning av risknivån och får inte ändras då de påverkar alla beräkningar i verktyget.</a:t>
            </a:r>
          </a:p>
        </p:txBody>
      </p:sp>
    </p:spTree>
    <p:extLst>
      <p:ext uri="{BB962C8B-B14F-4D97-AF65-F5344CB8AC3E}">
        <p14:creationId xmlns:p14="http://schemas.microsoft.com/office/powerpoint/2010/main" val="19922716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C7381F3-F652-49CC-AAB1-5D19633DF255}"/>
              </a:ext>
            </a:extLst>
          </p:cNvPr>
          <p:cNvSpPr>
            <a:spLocks noGrp="1"/>
          </p:cNvSpPr>
          <p:nvPr>
            <p:ph type="body" idx="1"/>
          </p:nvPr>
        </p:nvSpPr>
        <p:spPr>
          <a:xfrm>
            <a:off x="814485" y="2660200"/>
            <a:ext cx="6422426" cy="2986176"/>
          </a:xfrm>
        </p:spPr>
        <p:txBody>
          <a:bodyPr/>
          <a:lstStyle/>
          <a:p>
            <a:pPr marL="0" indent="0">
              <a:buNone/>
            </a:pPr>
            <a:r>
              <a:rPr lang="sv-SE" sz="1600" b="1" kern="100">
                <a:ea typeface="Calibri" panose="020F0502020204030204" pitchFamily="34" charset="0"/>
                <a:cs typeface="Times New Roman" panose="02020603050405020304" pitchFamily="18" charset="0"/>
              </a:rPr>
              <a:t>Mottagare kan sprida detta till världen, det finns ingen gräns för spridning. </a:t>
            </a:r>
            <a:br>
              <a:rPr lang="sv-SE" sz="1600" b="1" kern="100">
                <a:ea typeface="Calibri" panose="020F0502020204030204" pitchFamily="34" charset="0"/>
                <a:cs typeface="Times New Roman" panose="02020603050405020304" pitchFamily="18" charset="0"/>
              </a:rPr>
            </a:br>
            <a:br>
              <a:rPr lang="sv-SE" sz="1600" b="1" kern="100">
                <a:ea typeface="Calibri" panose="020F0502020204030204" pitchFamily="34" charset="0"/>
                <a:cs typeface="Times New Roman" panose="02020603050405020304" pitchFamily="18" charset="0"/>
              </a:rPr>
            </a:br>
            <a:r>
              <a:rPr lang="sv-SE" sz="1600" kern="100">
                <a:ea typeface="Calibri" panose="020F0502020204030204" pitchFamily="34" charset="0"/>
                <a:cs typeface="Times New Roman" panose="02020603050405020304" pitchFamily="18" charset="0"/>
              </a:rPr>
              <a:t>Källor kan använda TLP:CLEAR när informationen medför minimal eller ingen förutsägbar risk för missbruk, i enlighet med tillämpliga regler och förfaranden för offentliggörande.</a:t>
            </a:r>
            <a:br>
              <a:rPr lang="sv-SE" sz="1600" kern="100">
                <a:ea typeface="Calibri" panose="020F0502020204030204" pitchFamily="34" charset="0"/>
                <a:cs typeface="Times New Roman" panose="02020603050405020304" pitchFamily="18" charset="0"/>
              </a:rPr>
            </a:br>
            <a:br>
              <a:rPr lang="sv-SE" sz="1600" kern="100">
                <a:ea typeface="Calibri" panose="020F0502020204030204" pitchFamily="34" charset="0"/>
                <a:cs typeface="Times New Roman" panose="02020603050405020304" pitchFamily="18" charset="0"/>
              </a:rPr>
            </a:br>
            <a:r>
              <a:rPr lang="sv-SE" sz="1600" kern="100">
                <a:ea typeface="Calibri" panose="020F0502020204030204" pitchFamily="34" charset="0"/>
                <a:cs typeface="Times New Roman" panose="02020603050405020304" pitchFamily="18" charset="0"/>
              </a:rPr>
              <a:t>TLP:CLEAR-information kan delas utan begränsning, under förutsättning att standardregler för upphovsrätt följs.</a:t>
            </a:r>
          </a:p>
          <a:p>
            <a:endParaRPr lang="sv-SE" sz="1600"/>
          </a:p>
        </p:txBody>
      </p:sp>
      <p:pic>
        <p:nvPicPr>
          <p:cNvPr id="12" name="Bild 11" descr="Varning kontur">
            <a:extLst>
              <a:ext uri="{FF2B5EF4-FFF2-40B4-BE49-F238E27FC236}">
                <a16:creationId xmlns:a16="http://schemas.microsoft.com/office/drawing/2014/main" id="{DC98A137-1FF1-4BC9-AEAC-F0D7280A6F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8440" y="1387118"/>
            <a:ext cx="4294172" cy="4294172"/>
          </a:xfrm>
          <a:prstGeom prst="rect">
            <a:avLst/>
          </a:prstGeom>
        </p:spPr>
      </p:pic>
      <p:sp>
        <p:nvSpPr>
          <p:cNvPr id="17" name="Rubrik 1">
            <a:extLst>
              <a:ext uri="{FF2B5EF4-FFF2-40B4-BE49-F238E27FC236}">
                <a16:creationId xmlns:a16="http://schemas.microsoft.com/office/drawing/2014/main" id="{5C61B584-9AD0-4AE9-9C43-E50799733D64}"/>
              </a:ext>
            </a:extLst>
          </p:cNvPr>
          <p:cNvSpPr>
            <a:spLocks noGrp="1"/>
          </p:cNvSpPr>
          <p:nvPr>
            <p:ph type="title"/>
          </p:nvPr>
        </p:nvSpPr>
        <p:spPr>
          <a:xfrm>
            <a:off x="795781" y="525107"/>
            <a:ext cx="10600437" cy="754727"/>
          </a:xfrm>
        </p:spPr>
        <p:txBody>
          <a:bodyPr>
            <a:normAutofit/>
          </a:bodyPr>
          <a:lstStyle/>
          <a:p>
            <a:r>
              <a:rPr lang="sv-SE" sz="3600"/>
              <a:t>Informationsäkerhetsklassning</a:t>
            </a:r>
          </a:p>
        </p:txBody>
      </p:sp>
      <p:pic>
        <p:nvPicPr>
          <p:cNvPr id="2" name="Bildobjekt 1">
            <a:extLst>
              <a:ext uri="{FF2B5EF4-FFF2-40B4-BE49-F238E27FC236}">
                <a16:creationId xmlns:a16="http://schemas.microsoft.com/office/drawing/2014/main" id="{6DFC7DAB-343C-945F-F3AB-A691B2AAB2DD}"/>
              </a:ext>
            </a:extLst>
          </p:cNvPr>
          <p:cNvPicPr>
            <a:picLocks noChangeAspect="1"/>
          </p:cNvPicPr>
          <p:nvPr/>
        </p:nvPicPr>
        <p:blipFill>
          <a:blip r:embed="rId4"/>
          <a:stretch>
            <a:fillRect/>
          </a:stretch>
        </p:blipFill>
        <p:spPr>
          <a:xfrm>
            <a:off x="814485" y="1823716"/>
            <a:ext cx="3098067" cy="749320"/>
          </a:xfrm>
          <a:prstGeom prst="rect">
            <a:avLst/>
          </a:prstGeom>
        </p:spPr>
      </p:pic>
      <p:pic>
        <p:nvPicPr>
          <p:cNvPr id="5" name="Bildobjekt 4">
            <a:extLst>
              <a:ext uri="{FF2B5EF4-FFF2-40B4-BE49-F238E27FC236}">
                <a16:creationId xmlns:a16="http://schemas.microsoft.com/office/drawing/2014/main" id="{12DF967A-2128-C42B-D9EF-81DAB9DA7804}"/>
              </a:ext>
            </a:extLst>
          </p:cNvPr>
          <p:cNvPicPr>
            <a:picLocks noChangeAspect="1"/>
          </p:cNvPicPr>
          <p:nvPr/>
        </p:nvPicPr>
        <p:blipFill>
          <a:blip r:embed="rId5"/>
          <a:stretch>
            <a:fillRect/>
          </a:stretch>
        </p:blipFill>
        <p:spPr>
          <a:xfrm>
            <a:off x="10951029" y="6523091"/>
            <a:ext cx="1070360" cy="160554"/>
          </a:xfrm>
          <a:prstGeom prst="rect">
            <a:avLst/>
          </a:prstGeom>
        </p:spPr>
      </p:pic>
    </p:spTree>
    <p:extLst>
      <p:ext uri="{BB962C8B-B14F-4D97-AF65-F5344CB8AC3E}">
        <p14:creationId xmlns:p14="http://schemas.microsoft.com/office/powerpoint/2010/main" val="3491625147"/>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52A3-A824-EBBE-B217-D39A427B3C78}"/>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8445FD99-A0D5-248C-5696-20C9DA0E8B01}"/>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6" name="textruta 5">
            <a:extLst>
              <a:ext uri="{FF2B5EF4-FFF2-40B4-BE49-F238E27FC236}">
                <a16:creationId xmlns:a16="http://schemas.microsoft.com/office/drawing/2014/main" id="{9B2546F7-71F6-A7A6-52A9-44BF878D655A}"/>
              </a:ext>
            </a:extLst>
          </p:cNvPr>
          <p:cNvSpPr txBox="1"/>
          <p:nvPr/>
        </p:nvSpPr>
        <p:spPr>
          <a:xfrm>
            <a:off x="551075" y="1230566"/>
            <a:ext cx="11016948" cy="2031325"/>
          </a:xfrm>
          <a:prstGeom prst="rect">
            <a:avLst/>
          </a:prstGeom>
          <a:noFill/>
        </p:spPr>
        <p:txBody>
          <a:bodyPr wrap="square">
            <a:spAutoFit/>
          </a:bodyPr>
          <a:lstStyle/>
          <a:p>
            <a:r>
              <a:rPr lang="sv-SE"/>
              <a:t>Detta avsnitt beskriver arbetsgången för en riskanalys med hjälp av ett prefabricerat verktyg Hotkatalog, risk och sårbarhetsanalys. </a:t>
            </a:r>
          </a:p>
          <a:p>
            <a:endParaRPr lang="sv-SE"/>
          </a:p>
          <a:p>
            <a:r>
              <a:rPr lang="sv-SE"/>
              <a:t>Verktyget kan användas interaktivt, exempelvis genom att projicera det under workshops för att möjliggöra deltagarnas visualisering av arbetsresultatet. </a:t>
            </a:r>
          </a:p>
          <a:p>
            <a:endParaRPr lang="sv-SE"/>
          </a:p>
          <a:p>
            <a:r>
              <a:rPr lang="sv-SE" b="1"/>
              <a:t>Tänk på att ifyllt verktyg kan vara känsligt och behöver klassas och hanteras i enlighet med kap 1.11 Sekretess.</a:t>
            </a:r>
          </a:p>
        </p:txBody>
      </p:sp>
    </p:spTree>
    <p:extLst>
      <p:ext uri="{BB962C8B-B14F-4D97-AF65-F5344CB8AC3E}">
        <p14:creationId xmlns:p14="http://schemas.microsoft.com/office/powerpoint/2010/main" val="253747653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75D69-031E-0F4D-4976-59CB07B1E49C}"/>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0C02D766-6028-1BDE-CFBB-D0814A49A5C5}"/>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6" name="textruta 5">
            <a:extLst>
              <a:ext uri="{FF2B5EF4-FFF2-40B4-BE49-F238E27FC236}">
                <a16:creationId xmlns:a16="http://schemas.microsoft.com/office/drawing/2014/main" id="{59314237-206C-21C9-BFCC-A4C42073C32F}"/>
              </a:ext>
            </a:extLst>
          </p:cNvPr>
          <p:cNvSpPr txBox="1"/>
          <p:nvPr/>
        </p:nvSpPr>
        <p:spPr>
          <a:xfrm>
            <a:off x="525195" y="1230566"/>
            <a:ext cx="11016948" cy="2031325"/>
          </a:xfrm>
          <a:prstGeom prst="rect">
            <a:avLst/>
          </a:prstGeom>
          <a:noFill/>
        </p:spPr>
        <p:txBody>
          <a:bodyPr wrap="square">
            <a:spAutoFit/>
          </a:bodyPr>
          <a:lstStyle/>
          <a:p>
            <a:r>
              <a:rPr lang="sv-SE" b="1"/>
              <a:t>Identifiera hot och beskriv risker</a:t>
            </a:r>
          </a:p>
          <a:p>
            <a:r>
              <a:rPr lang="sv-SE"/>
              <a:t>Det första steget i arbetet med en risk- och sårbarhetsanalys är att deltagarna gemensamt går igenom objektbeskrivningen för analysobjektet(n) i den aktuella tillämpningen till exempel RSA Site och nod. Beskrivningen ska vara kortfattad men tydlig nog för andra att förstå utanför analysgruppen.</a:t>
            </a:r>
            <a:br>
              <a:rPr lang="sv-SE"/>
            </a:br>
            <a:endParaRPr lang="sv-SE"/>
          </a:p>
          <a:p>
            <a:r>
              <a:rPr lang="sv-SE"/>
              <a:t>Därefter genomförs en hot och riskanalys</a:t>
            </a:r>
          </a:p>
          <a:p>
            <a:endParaRPr lang="sv-SE" b="1"/>
          </a:p>
        </p:txBody>
      </p:sp>
      <p:pic>
        <p:nvPicPr>
          <p:cNvPr id="2" name="Bildobjekt 1" descr="En bild som visar text, skärmbild, Teckensnitt, nummer&#10;&#10;Automatiskt genererad beskrivning">
            <a:extLst>
              <a:ext uri="{FF2B5EF4-FFF2-40B4-BE49-F238E27FC236}">
                <a16:creationId xmlns:a16="http://schemas.microsoft.com/office/drawing/2014/main" id="{6B9CC5D7-3D2F-974D-267F-BBA8CE4B5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793" y="3123868"/>
            <a:ext cx="5637128" cy="2998113"/>
          </a:xfrm>
          <a:prstGeom prst="rect">
            <a:avLst/>
          </a:prstGeom>
        </p:spPr>
      </p:pic>
      <p:sp>
        <p:nvSpPr>
          <p:cNvPr id="7" name="textruta 6">
            <a:extLst>
              <a:ext uri="{FF2B5EF4-FFF2-40B4-BE49-F238E27FC236}">
                <a16:creationId xmlns:a16="http://schemas.microsoft.com/office/drawing/2014/main" id="{9172D908-C9F6-F0B8-2CBD-05F519197D6A}"/>
              </a:ext>
            </a:extLst>
          </p:cNvPr>
          <p:cNvSpPr txBox="1"/>
          <p:nvPr/>
        </p:nvSpPr>
        <p:spPr>
          <a:xfrm>
            <a:off x="668781" y="6121981"/>
            <a:ext cx="2307332" cy="246221"/>
          </a:xfrm>
          <a:prstGeom prst="rect">
            <a:avLst/>
          </a:prstGeom>
          <a:noFill/>
        </p:spPr>
        <p:txBody>
          <a:bodyPr wrap="square">
            <a:spAutoFit/>
          </a:bodyPr>
          <a:lstStyle/>
          <a:p>
            <a:r>
              <a:rPr lang="sv-SE" sz="1000" i="1">
                <a:latin typeface="Avenir Next LT Pro" panose="020B0504020202020204" pitchFamily="34" charset="0"/>
              </a:rPr>
              <a:t>Bild: Bashot i verktyget </a:t>
            </a:r>
          </a:p>
        </p:txBody>
      </p:sp>
    </p:spTree>
    <p:extLst>
      <p:ext uri="{BB962C8B-B14F-4D97-AF65-F5344CB8AC3E}">
        <p14:creationId xmlns:p14="http://schemas.microsoft.com/office/powerpoint/2010/main" val="23561416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29ED7-F690-5D1A-D2EF-151ABFB1F827}"/>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ADCA9349-2331-D5C8-022B-E2D6E8D46A46}"/>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6" name="textruta 5">
            <a:extLst>
              <a:ext uri="{FF2B5EF4-FFF2-40B4-BE49-F238E27FC236}">
                <a16:creationId xmlns:a16="http://schemas.microsoft.com/office/drawing/2014/main" id="{34ACBE8B-165E-BBD9-19AA-244A249E0694}"/>
              </a:ext>
            </a:extLst>
          </p:cNvPr>
          <p:cNvSpPr txBox="1"/>
          <p:nvPr/>
        </p:nvSpPr>
        <p:spPr>
          <a:xfrm>
            <a:off x="525195" y="1230566"/>
            <a:ext cx="11016948" cy="646331"/>
          </a:xfrm>
          <a:prstGeom prst="rect">
            <a:avLst/>
          </a:prstGeom>
          <a:noFill/>
        </p:spPr>
        <p:txBody>
          <a:bodyPr wrap="square">
            <a:spAutoFit/>
          </a:bodyPr>
          <a:lstStyle/>
          <a:p>
            <a:r>
              <a:rPr lang="sv-SE" b="1">
                <a:latin typeface="Avenir Next LT Pro" panose="020B0504020202020204" pitchFamily="34" charset="0"/>
              </a:rPr>
              <a:t>Därefter genomförs en hot och riskanalys</a:t>
            </a:r>
          </a:p>
          <a:p>
            <a:endParaRPr lang="sv-SE" b="1">
              <a:latin typeface="Avenir Next LT Pro" panose="020B0504020202020204" pitchFamily="34" charset="0"/>
            </a:endParaRPr>
          </a:p>
        </p:txBody>
      </p:sp>
      <p:sp>
        <p:nvSpPr>
          <p:cNvPr id="8" name="textruta 7">
            <a:extLst>
              <a:ext uri="{FF2B5EF4-FFF2-40B4-BE49-F238E27FC236}">
                <a16:creationId xmlns:a16="http://schemas.microsoft.com/office/drawing/2014/main" id="{CB6B46C7-83EF-99A5-2370-D456B08531D9}"/>
              </a:ext>
            </a:extLst>
          </p:cNvPr>
          <p:cNvSpPr txBox="1"/>
          <p:nvPr/>
        </p:nvSpPr>
        <p:spPr>
          <a:xfrm>
            <a:off x="463411" y="1916724"/>
            <a:ext cx="11134546" cy="4524315"/>
          </a:xfrm>
          <a:prstGeom prst="rect">
            <a:avLst/>
          </a:prstGeom>
          <a:noFill/>
        </p:spPr>
        <p:txBody>
          <a:bodyPr wrap="square" lIns="91440" tIns="45720" rIns="91440" bIns="45720" anchor="t">
            <a:spAutoFit/>
          </a:bodyPr>
          <a:lstStyle/>
          <a:p>
            <a:r>
              <a:rPr lang="sv-SE" sz="1600" b="1">
                <a:latin typeface="Avenir Next LT Pro"/>
              </a:rPr>
              <a:t>Kolumn A (ID) </a:t>
            </a:r>
            <a:r>
              <a:rPr lang="sv-SE" sz="1600">
                <a:latin typeface="Avenir Next LT Pro"/>
              </a:rPr>
              <a:t>i verktyget utgörs av ett ID för riskanalysen. </a:t>
            </a:r>
          </a:p>
          <a:p>
            <a:endParaRPr lang="sv-SE" sz="1600">
              <a:latin typeface="Avenir Next LT Pro"/>
              <a:ea typeface="+mn-lt"/>
              <a:cs typeface="+mn-lt"/>
            </a:endParaRPr>
          </a:p>
          <a:p>
            <a:r>
              <a:rPr lang="sv-SE" sz="1600" b="1">
                <a:latin typeface="Avenir Next LT Pro"/>
              </a:rPr>
              <a:t>Kolumn B (Under ID)</a:t>
            </a:r>
            <a:r>
              <a:rPr lang="sv-SE" sz="1600">
                <a:latin typeface="Avenir Next LT Pro"/>
              </a:rPr>
              <a:t> används när det finns behov av att definiera flera konsekvenser för samma hot. För att lägga in ett under ID placeras markören i kolumn A för aktuellt hot , markerar raden genom att klicka på     . Kopiera raden och placera markören i kolumn A i raden under aktuellt hot och markera raden på samma sätt som ovan. Klistra in raden genom att välja Infoga kopierade celler eller tryck </a:t>
            </a:r>
            <a:r>
              <a:rPr lang="sv-SE" sz="1600" err="1">
                <a:latin typeface="Avenir Next LT Pro"/>
              </a:rPr>
              <a:t>Ctrl</a:t>
            </a:r>
            <a:r>
              <a:rPr lang="sv-SE" sz="1600">
                <a:latin typeface="Avenir Next LT Pro"/>
              </a:rPr>
              <a:t> + V. </a:t>
            </a:r>
          </a:p>
          <a:p>
            <a:br>
              <a:rPr lang="sv-SE" sz="1600">
                <a:latin typeface="Avenir Next LT Pro" panose="020B0504020202020204" pitchFamily="34" charset="0"/>
              </a:rPr>
            </a:br>
            <a:r>
              <a:rPr lang="sv-SE" sz="1600" b="1">
                <a:latin typeface="Avenir Next LT Pro"/>
              </a:rPr>
              <a:t>Den befintliga raden flyttas ett steg nedåt </a:t>
            </a:r>
            <a:r>
              <a:rPr lang="sv-SE" sz="1600">
                <a:latin typeface="Avenir Next LT Pro"/>
              </a:rPr>
              <a:t>och den kopierade raden läggs in. </a:t>
            </a:r>
            <a:endParaRPr lang="sv-SE" sz="1600">
              <a:latin typeface="Avenir Next LT Pro" panose="020B0504020202020204" pitchFamily="34" charset="0"/>
            </a:endParaRPr>
          </a:p>
          <a:p>
            <a:endParaRPr lang="sv-SE" sz="1600">
              <a:latin typeface="Avenir Next LT Pro" panose="020B0504020202020204" pitchFamily="34" charset="0"/>
            </a:endParaRPr>
          </a:p>
          <a:p>
            <a:r>
              <a:rPr lang="sv-SE" sz="1600" b="1">
                <a:latin typeface="Avenir Next LT Pro" panose="020B0504020202020204" pitchFamily="34" charset="0"/>
              </a:rPr>
              <a:t>Markera cellen med ID nummer i den kopierade raden</a:t>
            </a:r>
            <a:r>
              <a:rPr lang="sv-SE" sz="1600">
                <a:latin typeface="Avenir Next LT Pro" panose="020B0504020202020204" pitchFamily="34" charset="0"/>
              </a:rPr>
              <a:t>, ändra numret och lägg markören i cellens nedra hörn. </a:t>
            </a:r>
          </a:p>
          <a:p>
            <a:endParaRPr lang="sv-SE" sz="1600" b="1">
              <a:latin typeface="Avenir Next LT Pro" panose="020B0504020202020204" pitchFamily="34" charset="0"/>
            </a:endParaRPr>
          </a:p>
          <a:p>
            <a:r>
              <a:rPr lang="sv-SE" sz="1600" b="1">
                <a:latin typeface="Avenir Next LT Pro" panose="020B0504020202020204" pitchFamily="34" charset="0"/>
              </a:rPr>
              <a:t>Håll in vänster musknapp och dra markeringen i kolumnen ända till sista raden, </a:t>
            </a:r>
            <a:r>
              <a:rPr lang="sv-SE" sz="1600">
                <a:latin typeface="Avenir Next LT Pro" panose="020B0504020202020204" pitchFamily="34" charset="0"/>
              </a:rPr>
              <a:t>släpp knappen och ID kolumnen numreras om.     </a:t>
            </a:r>
          </a:p>
          <a:p>
            <a:br>
              <a:rPr lang="sv-SE" sz="1600">
                <a:latin typeface="Avenir Next LT Pro" panose="020B0504020202020204" pitchFamily="34" charset="0"/>
              </a:rPr>
            </a:br>
            <a:r>
              <a:rPr lang="sv-SE" sz="1600" b="1">
                <a:latin typeface="Avenir Next LT Pro" panose="020B0504020202020204" pitchFamily="34" charset="0"/>
              </a:rPr>
              <a:t>Därefter anges aktuellt under ID i kolumnen</a:t>
            </a:r>
            <a:r>
              <a:rPr lang="sv-SE" sz="1600">
                <a:latin typeface="Avenir Next LT Pro" panose="020B0504020202020204" pitchFamily="34" charset="0"/>
              </a:rPr>
              <a:t>, aktuella kolumner revideras varefter riskanalysen genomförs enligt instruktionen. </a:t>
            </a:r>
          </a:p>
          <a:p>
            <a:br>
              <a:rPr lang="sv-SE" sz="1600">
                <a:latin typeface="Avenir Next LT Pro" panose="020B0504020202020204" pitchFamily="34" charset="0"/>
              </a:rPr>
            </a:br>
            <a:endParaRPr lang="sv-SE" sz="1600">
              <a:latin typeface="Avenir Next LT Pro" panose="020B0504020202020204" pitchFamily="34" charset="0"/>
            </a:endParaRPr>
          </a:p>
        </p:txBody>
      </p:sp>
      <p:pic>
        <p:nvPicPr>
          <p:cNvPr id="3" name="Picture 2">
            <a:extLst>
              <a:ext uri="{FF2B5EF4-FFF2-40B4-BE49-F238E27FC236}">
                <a16:creationId xmlns:a16="http://schemas.microsoft.com/office/drawing/2014/main" id="{D3C0F645-7B2D-9E63-F88F-4F5AAD0ED64D}"/>
              </a:ext>
            </a:extLst>
          </p:cNvPr>
          <p:cNvPicPr>
            <a:picLocks noChangeAspect="1"/>
          </p:cNvPicPr>
          <p:nvPr/>
        </p:nvPicPr>
        <p:blipFill>
          <a:blip r:embed="rId3"/>
          <a:stretch>
            <a:fillRect/>
          </a:stretch>
        </p:blipFill>
        <p:spPr>
          <a:xfrm>
            <a:off x="9278251" y="2787994"/>
            <a:ext cx="225769" cy="118419"/>
          </a:xfrm>
          <a:prstGeom prst="rect">
            <a:avLst/>
          </a:prstGeom>
        </p:spPr>
      </p:pic>
    </p:spTree>
    <p:extLst>
      <p:ext uri="{BB962C8B-B14F-4D97-AF65-F5344CB8AC3E}">
        <p14:creationId xmlns:p14="http://schemas.microsoft.com/office/powerpoint/2010/main" val="264526324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E5B1-67FC-ACF7-CF20-F61B925AD12F}"/>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DBE55C8E-A6DF-378F-30C8-38581DA6E9EA}"/>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6" name="textruta 5">
            <a:extLst>
              <a:ext uri="{FF2B5EF4-FFF2-40B4-BE49-F238E27FC236}">
                <a16:creationId xmlns:a16="http://schemas.microsoft.com/office/drawing/2014/main" id="{04B818A2-5A1C-F662-5A54-A1A6486E8D91}"/>
              </a:ext>
            </a:extLst>
          </p:cNvPr>
          <p:cNvSpPr txBox="1"/>
          <p:nvPr/>
        </p:nvSpPr>
        <p:spPr>
          <a:xfrm>
            <a:off x="528727" y="1221939"/>
            <a:ext cx="11016948" cy="646331"/>
          </a:xfrm>
          <a:prstGeom prst="rect">
            <a:avLst/>
          </a:prstGeom>
          <a:noFill/>
        </p:spPr>
        <p:txBody>
          <a:bodyPr wrap="square">
            <a:spAutoFit/>
          </a:bodyPr>
          <a:lstStyle/>
          <a:p>
            <a:r>
              <a:rPr lang="sv-SE" b="1">
                <a:latin typeface="Avenir Next LT Pro" panose="020B0504020202020204" pitchFamily="34" charset="0"/>
              </a:rPr>
              <a:t>… fortsättning hot och riskanalys</a:t>
            </a:r>
          </a:p>
          <a:p>
            <a:endParaRPr lang="sv-SE" b="1">
              <a:latin typeface="Avenir Next LT Pro" panose="020B0504020202020204" pitchFamily="34" charset="0"/>
            </a:endParaRPr>
          </a:p>
        </p:txBody>
      </p:sp>
      <p:sp>
        <p:nvSpPr>
          <p:cNvPr id="8" name="textruta 7">
            <a:extLst>
              <a:ext uri="{FF2B5EF4-FFF2-40B4-BE49-F238E27FC236}">
                <a16:creationId xmlns:a16="http://schemas.microsoft.com/office/drawing/2014/main" id="{2D824638-B410-A5E5-A601-CFF617293C91}"/>
              </a:ext>
            </a:extLst>
          </p:cNvPr>
          <p:cNvSpPr txBox="1"/>
          <p:nvPr/>
        </p:nvSpPr>
        <p:spPr>
          <a:xfrm>
            <a:off x="528727" y="1868270"/>
            <a:ext cx="11505122" cy="4278094"/>
          </a:xfrm>
          <a:prstGeom prst="rect">
            <a:avLst/>
          </a:prstGeom>
          <a:noFill/>
        </p:spPr>
        <p:txBody>
          <a:bodyPr wrap="square" lIns="91440" tIns="45720" rIns="91440" bIns="45720" anchor="t">
            <a:spAutoFit/>
          </a:bodyPr>
          <a:lstStyle/>
          <a:p>
            <a:r>
              <a:rPr lang="sv-SE" sz="1600" b="1">
                <a:latin typeface="Avenir Next LT Pro"/>
              </a:rPr>
              <a:t>Kolumn C (Hotkategori) innehåller prefabricerade hot. </a:t>
            </a:r>
            <a:r>
              <a:rPr lang="sv-SE" sz="1600">
                <a:latin typeface="Avenir Next LT Pro"/>
              </a:rPr>
              <a:t>Identifiera relevanta hot och ta bort icke aktuella hot. </a:t>
            </a:r>
            <a:endParaRPr lang="en-US" sz="1600">
              <a:latin typeface="Avenir Next LT Pro"/>
            </a:endParaRPr>
          </a:p>
          <a:p>
            <a:endParaRPr lang="sv-SE" sz="1600">
              <a:latin typeface="Calibri"/>
              <a:cs typeface="Calibri"/>
            </a:endParaRPr>
          </a:p>
          <a:p>
            <a:r>
              <a:rPr lang="sv-SE" sz="1600" b="1">
                <a:latin typeface="Avenir Next LT Pro"/>
              </a:rPr>
              <a:t>Om det behövs läggas till nya hot görs det genom att kopiera raden </a:t>
            </a:r>
            <a:r>
              <a:rPr lang="sv-SE" sz="1600">
                <a:latin typeface="Avenir Next LT Pro"/>
              </a:rPr>
              <a:t>ovanför den rad där den nya raden ska läggas till.</a:t>
            </a:r>
            <a:endParaRPr lang="sv-SE">
              <a:latin typeface="Avenir Next LT Pro"/>
            </a:endParaRPr>
          </a:p>
          <a:p>
            <a:endParaRPr lang="sv-SE" sz="1600">
              <a:latin typeface="Avenir Next LT Pro" panose="020B0504020202020204" pitchFamily="34" charset="0"/>
            </a:endParaRPr>
          </a:p>
          <a:p>
            <a:r>
              <a:rPr lang="sv-SE" sz="1600" b="1">
                <a:latin typeface="Avenir Next LT Pro" panose="020B0504020202020204" pitchFamily="34" charset="0"/>
              </a:rPr>
              <a:t>Markera raden där den nya raden ska läggas in </a:t>
            </a:r>
            <a:r>
              <a:rPr lang="sv-SE" sz="1600">
                <a:latin typeface="Avenir Next LT Pro" panose="020B0504020202020204" pitchFamily="34" charset="0"/>
              </a:rPr>
              <a:t>och välj Infoga till kopierade celler. </a:t>
            </a:r>
          </a:p>
          <a:p>
            <a:endParaRPr lang="sv-SE" sz="1600">
              <a:latin typeface="Avenir Next LT Pro" panose="020B0504020202020204" pitchFamily="34" charset="0"/>
            </a:endParaRPr>
          </a:p>
          <a:p>
            <a:r>
              <a:rPr lang="sv-SE" sz="1600" b="1">
                <a:latin typeface="Avenir Next LT Pro" panose="020B0504020202020204" pitchFamily="34" charset="0"/>
              </a:rPr>
              <a:t>Den befintliga raden flyttas ett steg nedåt </a:t>
            </a:r>
            <a:r>
              <a:rPr lang="sv-SE" sz="1600">
                <a:latin typeface="Avenir Next LT Pro" panose="020B0504020202020204" pitchFamily="34" charset="0"/>
              </a:rPr>
              <a:t>och den kopierade raden läggs in. </a:t>
            </a:r>
          </a:p>
          <a:p>
            <a:endParaRPr lang="sv-SE" sz="1600">
              <a:latin typeface="Avenir Next LT Pro" panose="020B0504020202020204" pitchFamily="34" charset="0"/>
            </a:endParaRPr>
          </a:p>
          <a:p>
            <a:r>
              <a:rPr lang="sv-SE" sz="1600" b="1">
                <a:latin typeface="Avenir Next LT Pro" panose="020B0504020202020204" pitchFamily="34" charset="0"/>
              </a:rPr>
              <a:t>Markera cellen med ID nummer i den kopierade</a:t>
            </a:r>
            <a:r>
              <a:rPr lang="sv-SE" sz="1600">
                <a:latin typeface="Avenir Next LT Pro" panose="020B0504020202020204" pitchFamily="34" charset="0"/>
              </a:rPr>
              <a:t>, ändra numret och lägg markören i cellens nedra hörn. </a:t>
            </a:r>
          </a:p>
          <a:p>
            <a:endParaRPr lang="sv-SE" sz="1600">
              <a:latin typeface="Avenir Next LT Pro" panose="020B0504020202020204" pitchFamily="34" charset="0"/>
            </a:endParaRPr>
          </a:p>
          <a:p>
            <a:r>
              <a:rPr lang="sv-SE" sz="1600" b="1">
                <a:latin typeface="Avenir Next LT Pro" panose="020B0504020202020204" pitchFamily="34" charset="0"/>
              </a:rPr>
              <a:t>Håll in vänster musknapp och dra markeringen i kolumnen ända till sista raden</a:t>
            </a:r>
            <a:r>
              <a:rPr lang="sv-SE" sz="1600">
                <a:latin typeface="Avenir Next LT Pro" panose="020B0504020202020204" pitchFamily="34" charset="0"/>
              </a:rPr>
              <a:t>, släpp knappen och ID kolumnen numreras om.     </a:t>
            </a:r>
          </a:p>
          <a:p>
            <a:endParaRPr lang="sv-SE" sz="1600">
              <a:latin typeface="Avenir Next LT Pro" panose="020B0504020202020204" pitchFamily="34" charset="0"/>
            </a:endParaRPr>
          </a:p>
          <a:p>
            <a:r>
              <a:rPr lang="sv-SE" sz="1600" b="1">
                <a:latin typeface="Avenir Next LT Pro" panose="020B0504020202020204" pitchFamily="34" charset="0"/>
              </a:rPr>
              <a:t>Kolumn D (Riskbeskrivning) innehåller prefabricerade beskrivningar</a:t>
            </a:r>
            <a:r>
              <a:rPr lang="sv-SE" sz="1600">
                <a:latin typeface="Avenir Next LT Pro" panose="020B0504020202020204" pitchFamily="34" charset="0"/>
              </a:rPr>
              <a:t> av de risker som är förknippade med vald hotkategori.  </a:t>
            </a:r>
          </a:p>
          <a:p>
            <a:endParaRPr lang="sv-SE" sz="1600">
              <a:latin typeface="Avenir Next LT Pro" panose="020B0504020202020204" pitchFamily="34" charset="0"/>
            </a:endParaRPr>
          </a:p>
          <a:p>
            <a:r>
              <a:rPr lang="sv-SE" sz="1600" b="1">
                <a:latin typeface="Avenir Next LT Pro" panose="020B0504020202020204" pitchFamily="34" charset="0"/>
              </a:rPr>
              <a:t>Genomför en bedömning och eventuella justeringar </a:t>
            </a:r>
            <a:r>
              <a:rPr lang="sv-SE" sz="1600">
                <a:latin typeface="Avenir Next LT Pro" panose="020B0504020202020204" pitchFamily="34" charset="0"/>
              </a:rPr>
              <a:t>av de risker som kan kopplas till att identifierade hot inträffar. </a:t>
            </a:r>
          </a:p>
        </p:txBody>
      </p:sp>
    </p:spTree>
    <p:extLst>
      <p:ext uri="{BB962C8B-B14F-4D97-AF65-F5344CB8AC3E}">
        <p14:creationId xmlns:p14="http://schemas.microsoft.com/office/powerpoint/2010/main" val="154066980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FDAEA-D4ED-4D5E-565B-DEEC7E2B8895}"/>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5D5A10B4-F87F-9AAF-4769-66691DB7EB71}"/>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6" name="textruta 5">
            <a:extLst>
              <a:ext uri="{FF2B5EF4-FFF2-40B4-BE49-F238E27FC236}">
                <a16:creationId xmlns:a16="http://schemas.microsoft.com/office/drawing/2014/main" id="{B4B90B32-CA96-B0E6-3C6F-15989050BBAD}"/>
              </a:ext>
            </a:extLst>
          </p:cNvPr>
          <p:cNvSpPr txBox="1"/>
          <p:nvPr/>
        </p:nvSpPr>
        <p:spPr>
          <a:xfrm>
            <a:off x="528727" y="1221939"/>
            <a:ext cx="11016948" cy="369332"/>
          </a:xfrm>
          <a:prstGeom prst="rect">
            <a:avLst/>
          </a:prstGeom>
          <a:noFill/>
        </p:spPr>
        <p:txBody>
          <a:bodyPr wrap="square">
            <a:spAutoFit/>
          </a:bodyPr>
          <a:lstStyle/>
          <a:p>
            <a:r>
              <a:rPr lang="sv-SE" b="1">
                <a:latin typeface="Avenir Next LT Pro" panose="020B0504020202020204" pitchFamily="34" charset="0"/>
              </a:rPr>
              <a:t>Beskrivning av påverkan på nät och tjänster</a:t>
            </a:r>
          </a:p>
        </p:txBody>
      </p:sp>
      <p:sp>
        <p:nvSpPr>
          <p:cNvPr id="8" name="textruta 7">
            <a:extLst>
              <a:ext uri="{FF2B5EF4-FFF2-40B4-BE49-F238E27FC236}">
                <a16:creationId xmlns:a16="http://schemas.microsoft.com/office/drawing/2014/main" id="{F28AF7FB-F3D7-68ED-9CE3-BD68656C82BC}"/>
              </a:ext>
            </a:extLst>
          </p:cNvPr>
          <p:cNvSpPr txBox="1"/>
          <p:nvPr/>
        </p:nvSpPr>
        <p:spPr>
          <a:xfrm>
            <a:off x="528727" y="1859643"/>
            <a:ext cx="11505122" cy="338554"/>
          </a:xfrm>
          <a:prstGeom prst="rect">
            <a:avLst/>
          </a:prstGeom>
          <a:noFill/>
        </p:spPr>
        <p:txBody>
          <a:bodyPr wrap="square">
            <a:spAutoFit/>
          </a:bodyPr>
          <a:lstStyle/>
          <a:p>
            <a:r>
              <a:rPr lang="sv-SE" sz="1600">
                <a:latin typeface="Avenir Next LT Pro" panose="020B0504020202020204" pitchFamily="34" charset="0"/>
              </a:rPr>
              <a:t>Detta steg omfattar en analys och beskrivning av hur den analyserade risken kan påverka verksamheten. </a:t>
            </a:r>
          </a:p>
        </p:txBody>
      </p:sp>
      <p:pic>
        <p:nvPicPr>
          <p:cNvPr id="2" name="Picture 1" descr="En bild som visar text, skärmbild, Teckensnitt, programvara&#10;&#10;Automatiskt genererad beskrivning">
            <a:extLst>
              <a:ext uri="{FF2B5EF4-FFF2-40B4-BE49-F238E27FC236}">
                <a16:creationId xmlns:a16="http://schemas.microsoft.com/office/drawing/2014/main" id="{0D1407D6-59C3-9286-5F32-6A3676C24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81" y="2358581"/>
            <a:ext cx="4730138" cy="1609569"/>
          </a:xfrm>
          <a:prstGeom prst="rect">
            <a:avLst/>
          </a:prstGeom>
        </p:spPr>
      </p:pic>
      <p:sp>
        <p:nvSpPr>
          <p:cNvPr id="4" name="textruta 3">
            <a:extLst>
              <a:ext uri="{FF2B5EF4-FFF2-40B4-BE49-F238E27FC236}">
                <a16:creationId xmlns:a16="http://schemas.microsoft.com/office/drawing/2014/main" id="{AD12712A-698C-16D7-B8F5-E97BB176B99D}"/>
              </a:ext>
            </a:extLst>
          </p:cNvPr>
          <p:cNvSpPr txBox="1"/>
          <p:nvPr/>
        </p:nvSpPr>
        <p:spPr>
          <a:xfrm>
            <a:off x="589112" y="3968150"/>
            <a:ext cx="6094562"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Beskrivning av påverkan på nät och tjänster</a:t>
            </a:r>
            <a:endParaRPr lang="sv-SE" sz="1000"/>
          </a:p>
        </p:txBody>
      </p:sp>
    </p:spTree>
    <p:extLst>
      <p:ext uri="{BB962C8B-B14F-4D97-AF65-F5344CB8AC3E}">
        <p14:creationId xmlns:p14="http://schemas.microsoft.com/office/powerpoint/2010/main" val="232839749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102C5-D589-2940-4C0C-8DA6BDDFB42F}"/>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AB910451-B6FD-A8C0-9ACE-93CA1552279C}"/>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6" name="textruta 5">
            <a:extLst>
              <a:ext uri="{FF2B5EF4-FFF2-40B4-BE49-F238E27FC236}">
                <a16:creationId xmlns:a16="http://schemas.microsoft.com/office/drawing/2014/main" id="{839817CB-C313-7765-92E9-8D7121EE27C5}"/>
              </a:ext>
            </a:extLst>
          </p:cNvPr>
          <p:cNvSpPr txBox="1"/>
          <p:nvPr/>
        </p:nvSpPr>
        <p:spPr>
          <a:xfrm>
            <a:off x="528727" y="1221939"/>
            <a:ext cx="11016948" cy="369332"/>
          </a:xfrm>
          <a:prstGeom prst="rect">
            <a:avLst/>
          </a:prstGeom>
          <a:noFill/>
        </p:spPr>
        <p:txBody>
          <a:bodyPr wrap="square">
            <a:spAutoFit/>
          </a:bodyPr>
          <a:lstStyle/>
          <a:p>
            <a:r>
              <a:rPr lang="sv-SE" b="1">
                <a:latin typeface="Avenir Next LT Pro" panose="020B0504020202020204" pitchFamily="34" charset="0"/>
              </a:rPr>
              <a:t>Beskrivning av påverkan på nät och tjänster</a:t>
            </a:r>
          </a:p>
        </p:txBody>
      </p:sp>
      <p:sp>
        <p:nvSpPr>
          <p:cNvPr id="8" name="textruta 7">
            <a:extLst>
              <a:ext uri="{FF2B5EF4-FFF2-40B4-BE49-F238E27FC236}">
                <a16:creationId xmlns:a16="http://schemas.microsoft.com/office/drawing/2014/main" id="{A2C96669-967A-D5AA-E214-0C6C035D64A1}"/>
              </a:ext>
            </a:extLst>
          </p:cNvPr>
          <p:cNvSpPr txBox="1"/>
          <p:nvPr/>
        </p:nvSpPr>
        <p:spPr>
          <a:xfrm>
            <a:off x="528727" y="1716118"/>
            <a:ext cx="11016948" cy="4524315"/>
          </a:xfrm>
          <a:prstGeom prst="rect">
            <a:avLst/>
          </a:prstGeom>
          <a:noFill/>
        </p:spPr>
        <p:txBody>
          <a:bodyPr wrap="square">
            <a:spAutoFit/>
          </a:bodyPr>
          <a:lstStyle/>
          <a:p>
            <a:r>
              <a:rPr lang="sv-SE" sz="1600">
                <a:latin typeface="Avenir Next LT Pro" panose="020B0504020202020204" pitchFamily="34" charset="0"/>
              </a:rPr>
              <a:t>Kolumn E (Påverkan) innehåller prefabricerade beskrivningar av den påverkan som den analyserade risken har på verksamheten. Analysera och justera efter egen bedömning baserat på analysobjekt och riskbeskrivningen. </a:t>
            </a:r>
          </a:p>
          <a:p>
            <a:pPr>
              <a:buClr>
                <a:schemeClr val="accent3"/>
              </a:buClr>
              <a:buSzPct val="130000"/>
            </a:pPr>
            <a:br>
              <a:rPr lang="sv-SE" sz="1600">
                <a:latin typeface="Avenir Next LT Pro" panose="020B0504020202020204" pitchFamily="34" charset="0"/>
              </a:rPr>
            </a:br>
            <a:r>
              <a:rPr lang="sv-SE" sz="1600">
                <a:latin typeface="Avenir Next LT Pro" panose="020B0504020202020204" pitchFamily="34" charset="0"/>
              </a:rPr>
              <a:t>Här är några aspekter som kan inkluderas i en sådan beskrivning:</a:t>
            </a:r>
          </a:p>
          <a:p>
            <a:pPr marL="285750" indent="-285750">
              <a:buClr>
                <a:schemeClr val="accent3"/>
              </a:buClr>
              <a:buSzPct val="130000"/>
              <a:buFont typeface="Arial" panose="020B0604020202020204" pitchFamily="34" charset="0"/>
              <a:buChar char="•"/>
            </a:pPr>
            <a:r>
              <a:rPr lang="sv-SE" sz="1600">
                <a:latin typeface="Avenir Next LT Pro" panose="020B0504020202020204" pitchFamily="34" charset="0"/>
              </a:rPr>
              <a:t>Påverkan på prestanda - kan inkludera fördröjningar, långsam dataöverföring eller minskad kapacitet.</a:t>
            </a:r>
            <a:br>
              <a:rPr lang="sv-SE" sz="1600">
                <a:latin typeface="Avenir Next LT Pro" panose="020B0504020202020204" pitchFamily="34" charset="0"/>
              </a:rPr>
            </a:br>
            <a:endParaRPr lang="sv-SE" sz="1600">
              <a:latin typeface="Avenir Next LT Pro" panose="020B0504020202020204" pitchFamily="34" charset="0"/>
            </a:endParaRPr>
          </a:p>
          <a:p>
            <a:pPr marL="285750" indent="-285750">
              <a:buClr>
                <a:schemeClr val="accent3"/>
              </a:buClr>
              <a:buSzPct val="130000"/>
              <a:buFont typeface="Arial" panose="020B0604020202020204" pitchFamily="34" charset="0"/>
              <a:buChar char="•"/>
            </a:pPr>
            <a:r>
              <a:rPr lang="sv-SE" sz="1600">
                <a:latin typeface="Avenir Next LT Pro" panose="020B0504020202020204" pitchFamily="34" charset="0"/>
              </a:rPr>
              <a:t>Påverkan på tillgänglighet - kan det leda till avbrott, låg prestanda eller begränsad tillgänglighet? </a:t>
            </a:r>
            <a:br>
              <a:rPr lang="sv-SE" sz="1600">
                <a:latin typeface="Avenir Next LT Pro" panose="020B0504020202020204" pitchFamily="34" charset="0"/>
              </a:rPr>
            </a:br>
            <a:endParaRPr lang="sv-SE" sz="1600">
              <a:latin typeface="Avenir Next LT Pro" panose="020B0504020202020204" pitchFamily="34" charset="0"/>
            </a:endParaRPr>
          </a:p>
          <a:p>
            <a:pPr marL="285750" indent="-285750">
              <a:buClr>
                <a:schemeClr val="accent3"/>
              </a:buClr>
              <a:buSzPct val="130000"/>
              <a:buFont typeface="Arial" panose="020B0604020202020204" pitchFamily="34" charset="0"/>
              <a:buChar char="•"/>
            </a:pPr>
            <a:r>
              <a:rPr lang="sv-SE" sz="1600">
                <a:latin typeface="Avenir Next LT Pro" panose="020B0504020202020204" pitchFamily="34" charset="0"/>
              </a:rPr>
              <a:t>Påverkan på integritet - finns det risk för obehörig åtkomst, manipulation eller förlust av information?</a:t>
            </a:r>
            <a:br>
              <a:rPr lang="sv-SE" sz="1600">
                <a:latin typeface="Avenir Next LT Pro" panose="020B0504020202020204" pitchFamily="34" charset="0"/>
              </a:rPr>
            </a:br>
            <a:endParaRPr lang="sv-SE" sz="1600">
              <a:latin typeface="Avenir Next LT Pro" panose="020B0504020202020204" pitchFamily="34" charset="0"/>
            </a:endParaRPr>
          </a:p>
          <a:p>
            <a:pPr marL="285750" indent="-285750">
              <a:buClr>
                <a:schemeClr val="accent3"/>
              </a:buClr>
              <a:buSzPct val="130000"/>
              <a:buFont typeface="Arial" panose="020B0604020202020204" pitchFamily="34" charset="0"/>
              <a:buChar char="•"/>
            </a:pPr>
            <a:r>
              <a:rPr lang="sv-SE" sz="1600">
                <a:latin typeface="Avenir Next LT Pro" panose="020B0504020202020204" pitchFamily="34" charset="0"/>
              </a:rPr>
              <a:t>Påverkan på konfidentialitet – här beskrivs hur hotet kan påverka konfidentialitet hos känslig information. Kan det leda till läckage av information eller exponering av känsliga data?</a:t>
            </a:r>
            <a:br>
              <a:rPr lang="sv-SE" sz="1600">
                <a:latin typeface="Avenir Next LT Pro" panose="020B0504020202020204" pitchFamily="34" charset="0"/>
              </a:rPr>
            </a:br>
            <a:endParaRPr lang="sv-SE" sz="1600">
              <a:latin typeface="Avenir Next LT Pro" panose="020B0504020202020204" pitchFamily="34" charset="0"/>
            </a:endParaRPr>
          </a:p>
          <a:p>
            <a:pPr marL="285750" indent="-285750">
              <a:buClr>
                <a:schemeClr val="accent3"/>
              </a:buClr>
              <a:buSzPct val="130000"/>
              <a:buFont typeface="Arial" panose="020B0604020202020204" pitchFamily="34" charset="0"/>
              <a:buChar char="•"/>
            </a:pPr>
            <a:r>
              <a:rPr lang="sv-SE" sz="1600">
                <a:latin typeface="Avenir Next LT Pro" panose="020B0504020202020204" pitchFamily="34" charset="0"/>
              </a:rPr>
              <a:t>Potentiella ekonomiska konsekvenserna: det kan inkludera kostnader för reparation, förlorad intäkt, förlorade förtroende från kunder och eventuella rättsliga konsekvenser. </a:t>
            </a:r>
          </a:p>
          <a:p>
            <a:endParaRPr lang="sv-SE" sz="1600">
              <a:latin typeface="Avenir Next LT Pro" panose="020B0504020202020204" pitchFamily="34" charset="0"/>
            </a:endParaRPr>
          </a:p>
          <a:p>
            <a:r>
              <a:rPr lang="sv-SE" sz="1600">
                <a:latin typeface="Avenir Next LT Pro" panose="020B0504020202020204" pitchFamily="34" charset="0"/>
              </a:rPr>
              <a:t>Kolumn F (Övrig kommentar) är avsedd för egna kommentarer om riskbeskrivning och påverkan samt minnesanteckningar.</a:t>
            </a:r>
          </a:p>
        </p:txBody>
      </p:sp>
    </p:spTree>
    <p:extLst>
      <p:ext uri="{BB962C8B-B14F-4D97-AF65-F5344CB8AC3E}">
        <p14:creationId xmlns:p14="http://schemas.microsoft.com/office/powerpoint/2010/main" val="3119110735"/>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810A2-E4EB-2942-EFAC-0B33D1E1E439}"/>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AD13BBFC-CBAE-A704-CE3B-F9FC6AB7D0C1}"/>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6" name="textruta 5">
            <a:extLst>
              <a:ext uri="{FF2B5EF4-FFF2-40B4-BE49-F238E27FC236}">
                <a16:creationId xmlns:a16="http://schemas.microsoft.com/office/drawing/2014/main" id="{3CB850AA-E41B-03F7-1F03-820A3678E713}"/>
              </a:ext>
            </a:extLst>
          </p:cNvPr>
          <p:cNvSpPr txBox="1"/>
          <p:nvPr/>
        </p:nvSpPr>
        <p:spPr>
          <a:xfrm>
            <a:off x="528727" y="1221939"/>
            <a:ext cx="11016948" cy="369332"/>
          </a:xfrm>
          <a:prstGeom prst="rect">
            <a:avLst/>
          </a:prstGeom>
          <a:noFill/>
        </p:spPr>
        <p:txBody>
          <a:bodyPr wrap="square">
            <a:spAutoFit/>
          </a:bodyPr>
          <a:lstStyle/>
          <a:p>
            <a:r>
              <a:rPr lang="sv-SE" b="1">
                <a:latin typeface="Avenir Next LT Pro" panose="020B0504020202020204" pitchFamily="34" charset="0"/>
              </a:rPr>
              <a:t>Bedömning av konsekvens och sannolikhet</a:t>
            </a:r>
          </a:p>
        </p:txBody>
      </p:sp>
      <p:sp>
        <p:nvSpPr>
          <p:cNvPr id="8" name="textruta 7">
            <a:extLst>
              <a:ext uri="{FF2B5EF4-FFF2-40B4-BE49-F238E27FC236}">
                <a16:creationId xmlns:a16="http://schemas.microsoft.com/office/drawing/2014/main" id="{3F9ED373-15F0-8F1D-499E-4B16B9ED7A7A}"/>
              </a:ext>
            </a:extLst>
          </p:cNvPr>
          <p:cNvSpPr txBox="1"/>
          <p:nvPr/>
        </p:nvSpPr>
        <p:spPr>
          <a:xfrm>
            <a:off x="528727" y="1716118"/>
            <a:ext cx="11016948" cy="646331"/>
          </a:xfrm>
          <a:prstGeom prst="rect">
            <a:avLst/>
          </a:prstGeom>
          <a:noFill/>
        </p:spPr>
        <p:txBody>
          <a:bodyPr wrap="square">
            <a:spAutoFit/>
          </a:bodyPr>
          <a:lstStyle/>
          <a:p>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Detta steg omfattar en bedömning av konsekvenserna om beskrivna hot och risker inträffar och sannolikheten för att detta inträffar. </a:t>
            </a:r>
          </a:p>
        </p:txBody>
      </p:sp>
      <p:pic>
        <p:nvPicPr>
          <p:cNvPr id="2" name="Bildobjekt 1" descr="En bild som visar text, skärmbild, Teckensnitt, nummer&#10;&#10;Automatiskt genererad beskrivning">
            <a:extLst>
              <a:ext uri="{FF2B5EF4-FFF2-40B4-BE49-F238E27FC236}">
                <a16:creationId xmlns:a16="http://schemas.microsoft.com/office/drawing/2014/main" id="{BA124B9A-DB41-3274-F03C-A28356275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781" y="2585168"/>
            <a:ext cx="6606326" cy="2357767"/>
          </a:xfrm>
          <a:prstGeom prst="rect">
            <a:avLst/>
          </a:prstGeom>
        </p:spPr>
      </p:pic>
      <p:sp>
        <p:nvSpPr>
          <p:cNvPr id="4" name="textruta 3">
            <a:extLst>
              <a:ext uri="{FF2B5EF4-FFF2-40B4-BE49-F238E27FC236}">
                <a16:creationId xmlns:a16="http://schemas.microsoft.com/office/drawing/2014/main" id="{A596D4C4-3CF7-9D59-E940-30D1530541F7}"/>
              </a:ext>
            </a:extLst>
          </p:cNvPr>
          <p:cNvSpPr txBox="1"/>
          <p:nvPr/>
        </p:nvSpPr>
        <p:spPr>
          <a:xfrm>
            <a:off x="605485" y="4942935"/>
            <a:ext cx="6094562"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Bedömning av konsekvenser och sannolikhet</a:t>
            </a:r>
            <a:endParaRPr lang="sv-SE" sz="1000"/>
          </a:p>
        </p:txBody>
      </p:sp>
    </p:spTree>
    <p:extLst>
      <p:ext uri="{BB962C8B-B14F-4D97-AF65-F5344CB8AC3E}">
        <p14:creationId xmlns:p14="http://schemas.microsoft.com/office/powerpoint/2010/main" val="2903896003"/>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EA960-2ED5-BBF1-81CB-EE24641285CC}"/>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7728655F-77CA-3188-658A-B0ED3A4B379E}"/>
              </a:ext>
            </a:extLst>
          </p:cNvPr>
          <p:cNvSpPr txBox="1"/>
          <p:nvPr/>
        </p:nvSpPr>
        <p:spPr>
          <a:xfrm>
            <a:off x="668781" y="327651"/>
            <a:ext cx="10059982" cy="769441"/>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p>
        </p:txBody>
      </p:sp>
      <p:sp>
        <p:nvSpPr>
          <p:cNvPr id="8" name="textruta 7">
            <a:extLst>
              <a:ext uri="{FF2B5EF4-FFF2-40B4-BE49-F238E27FC236}">
                <a16:creationId xmlns:a16="http://schemas.microsoft.com/office/drawing/2014/main" id="{0D50255D-40C0-1044-D7E1-F548081724F6}"/>
              </a:ext>
            </a:extLst>
          </p:cNvPr>
          <p:cNvSpPr txBox="1"/>
          <p:nvPr/>
        </p:nvSpPr>
        <p:spPr>
          <a:xfrm>
            <a:off x="528727" y="1716118"/>
            <a:ext cx="6631198" cy="4031873"/>
          </a:xfrm>
          <a:prstGeom prst="rect">
            <a:avLst/>
          </a:prstGeom>
          <a:noFill/>
        </p:spPr>
        <p:txBody>
          <a:bodyPr wrap="square">
            <a:spAutoFit/>
          </a:bodyPr>
          <a:lstStyle/>
          <a:p>
            <a:r>
              <a:rPr lang="sv-SE" sz="1600" b="1">
                <a:latin typeface="Avenir Next LT Pro" panose="020B0504020202020204" pitchFamily="34" charset="0"/>
              </a:rPr>
              <a:t>I kolumn G (Samhällskonsekvens) </a:t>
            </a:r>
            <a:r>
              <a:rPr lang="sv-SE" sz="1600">
                <a:latin typeface="Avenir Next LT Pro" panose="020B0504020202020204" pitchFamily="34" charset="0"/>
              </a:rPr>
              <a:t>görs en bedömning i vilken omfattning som samhället påverkas (mycket låg, låg, medel, hög, mycket hög).</a:t>
            </a:r>
          </a:p>
          <a:p>
            <a:endParaRPr lang="sv-SE" sz="1600">
              <a:latin typeface="Avenir Next LT Pro" panose="020B0504020202020204" pitchFamily="34" charset="0"/>
            </a:endParaRPr>
          </a:p>
          <a:p>
            <a:r>
              <a:rPr lang="sv-SE" sz="1600" b="1">
                <a:latin typeface="Avenir Next LT Pro" panose="020B0504020202020204" pitchFamily="34" charset="0"/>
              </a:rPr>
              <a:t>I kolumn I (Kundpåverkan) </a:t>
            </a:r>
            <a:r>
              <a:rPr lang="sv-SE" sz="1600">
                <a:latin typeface="Avenir Next LT Pro" panose="020B0504020202020204" pitchFamily="34" charset="0"/>
              </a:rPr>
              <a:t>görs en bedömning av i vilken omfattning som kunder påverkas (liten, medel, stor).</a:t>
            </a:r>
          </a:p>
          <a:p>
            <a:endParaRPr lang="sv-SE" sz="1600">
              <a:latin typeface="Avenir Next LT Pro" panose="020B0504020202020204" pitchFamily="34" charset="0"/>
            </a:endParaRPr>
          </a:p>
          <a:p>
            <a:r>
              <a:rPr lang="sv-SE" sz="1600" b="1">
                <a:latin typeface="Avenir Next LT Pro" panose="020B0504020202020204" pitchFamily="34" charset="0"/>
              </a:rPr>
              <a:t>I kolumn K (Avbrottets förväntade längd</a:t>
            </a:r>
            <a:r>
              <a:rPr lang="sv-SE" sz="1600">
                <a:latin typeface="Avenir Next LT Pro" panose="020B0504020202020204" pitchFamily="34" charset="0"/>
              </a:rPr>
              <a:t>) görs en estimerad bedömning av   avbrottstid (kort, medel, lång).</a:t>
            </a:r>
          </a:p>
          <a:p>
            <a:endParaRPr lang="sv-SE" sz="1600">
              <a:latin typeface="Avenir Next LT Pro" panose="020B0504020202020204" pitchFamily="34" charset="0"/>
            </a:endParaRPr>
          </a:p>
          <a:p>
            <a:r>
              <a:rPr lang="sv-SE" sz="1600" b="1">
                <a:latin typeface="Avenir Next LT Pro" panose="020B0504020202020204" pitchFamily="34" charset="0"/>
              </a:rPr>
              <a:t>I kolumn M (Avbrottets geografiska omfattning) </a:t>
            </a:r>
            <a:r>
              <a:rPr lang="sv-SE" sz="1600">
                <a:latin typeface="Avenir Next LT Pro" panose="020B0504020202020204" pitchFamily="34" charset="0"/>
              </a:rPr>
              <a:t>görs en bedömning av avbrottets geografiska omfattningen (lokalt, regionalt, nationellt). </a:t>
            </a:r>
          </a:p>
          <a:p>
            <a:endParaRPr lang="sv-SE" sz="1600">
              <a:latin typeface="Avenir Next LT Pro" panose="020B0504020202020204" pitchFamily="34" charset="0"/>
            </a:endParaRPr>
          </a:p>
          <a:p>
            <a:r>
              <a:rPr lang="sv-SE" sz="1600" b="1">
                <a:latin typeface="Avenir Next LT Pro" panose="020B0504020202020204" pitchFamily="34" charset="0"/>
              </a:rPr>
              <a:t>I kolumn P (Sannolikhet) </a:t>
            </a:r>
            <a:r>
              <a:rPr lang="sv-SE" sz="1600">
                <a:latin typeface="Avenir Next LT Pro" panose="020B0504020202020204" pitchFamily="34" charset="0"/>
              </a:rPr>
              <a:t>görs en bedömning av sannolikheten för att hotet inträffar (låg, medelhög, hög, mycket hög).</a:t>
            </a:r>
          </a:p>
        </p:txBody>
      </p:sp>
      <p:sp>
        <p:nvSpPr>
          <p:cNvPr id="2" name="textruta 1">
            <a:extLst>
              <a:ext uri="{FF2B5EF4-FFF2-40B4-BE49-F238E27FC236}">
                <a16:creationId xmlns:a16="http://schemas.microsoft.com/office/drawing/2014/main" id="{0659C8C6-8ED7-0483-E5A9-828C5F40BF6C}"/>
              </a:ext>
            </a:extLst>
          </p:cNvPr>
          <p:cNvSpPr txBox="1"/>
          <p:nvPr/>
        </p:nvSpPr>
        <p:spPr>
          <a:xfrm>
            <a:off x="528727" y="1221939"/>
            <a:ext cx="11016948" cy="369332"/>
          </a:xfrm>
          <a:prstGeom prst="rect">
            <a:avLst/>
          </a:prstGeom>
          <a:noFill/>
        </p:spPr>
        <p:txBody>
          <a:bodyPr wrap="square">
            <a:spAutoFit/>
          </a:bodyPr>
          <a:lstStyle/>
          <a:p>
            <a:r>
              <a:rPr lang="sv-SE" b="1">
                <a:latin typeface="Avenir Next LT Pro" panose="020B0504020202020204" pitchFamily="34" charset="0"/>
              </a:rPr>
              <a:t>Bedömning av konsekvens och sannolikhet</a:t>
            </a:r>
          </a:p>
        </p:txBody>
      </p:sp>
      <p:pic>
        <p:nvPicPr>
          <p:cNvPr id="3" name="Bildobjekt 2" descr="En bild som visar text, skärmbild, Teckensnitt, nummer&#10;&#10;Automatiskt genererad beskrivning">
            <a:extLst>
              <a:ext uri="{FF2B5EF4-FFF2-40B4-BE49-F238E27FC236}">
                <a16:creationId xmlns:a16="http://schemas.microsoft.com/office/drawing/2014/main" id="{F8C44077-2C97-6F45-9781-C0B2B9C998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9888" y="2458459"/>
            <a:ext cx="4133385" cy="1475186"/>
          </a:xfrm>
          <a:prstGeom prst="rect">
            <a:avLst/>
          </a:prstGeom>
        </p:spPr>
      </p:pic>
      <p:sp>
        <p:nvSpPr>
          <p:cNvPr id="5" name="textruta 4">
            <a:extLst>
              <a:ext uri="{FF2B5EF4-FFF2-40B4-BE49-F238E27FC236}">
                <a16:creationId xmlns:a16="http://schemas.microsoft.com/office/drawing/2014/main" id="{93CA75CB-BDCF-230A-5D06-B94D81B68BE2}"/>
              </a:ext>
            </a:extLst>
          </p:cNvPr>
          <p:cNvSpPr txBox="1"/>
          <p:nvPr/>
        </p:nvSpPr>
        <p:spPr>
          <a:xfrm>
            <a:off x="7464508" y="3927490"/>
            <a:ext cx="6094562"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Bedömning av konsekvenser och sannolikhet</a:t>
            </a:r>
            <a:endParaRPr lang="sv-SE" sz="1000"/>
          </a:p>
        </p:txBody>
      </p:sp>
    </p:spTree>
    <p:extLst>
      <p:ext uri="{BB962C8B-B14F-4D97-AF65-F5344CB8AC3E}">
        <p14:creationId xmlns:p14="http://schemas.microsoft.com/office/powerpoint/2010/main" val="3148145226"/>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77886-7FA2-1AE5-8CA9-193163BEC14B}"/>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EFA8FF8C-44AB-5986-F7F8-EFFBFE8E9E28}"/>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Att använda verktyget:</a:t>
            </a:r>
            <a:br>
              <a:rPr lang="sv-SE" sz="4400" b="1">
                <a:latin typeface="Avenir Next LT Pro" panose="020B0504020202020204" pitchFamily="34" charset="0"/>
              </a:rPr>
            </a:br>
            <a:r>
              <a:rPr lang="sv-SE" sz="4400" b="1">
                <a:latin typeface="Avenir Next LT Pro" panose="020B0504020202020204" pitchFamily="34" charset="0"/>
              </a:rPr>
              <a:t>Genomföra en riskanalys </a:t>
            </a:r>
          </a:p>
        </p:txBody>
      </p:sp>
      <p:sp>
        <p:nvSpPr>
          <p:cNvPr id="8" name="textruta 7">
            <a:extLst>
              <a:ext uri="{FF2B5EF4-FFF2-40B4-BE49-F238E27FC236}">
                <a16:creationId xmlns:a16="http://schemas.microsoft.com/office/drawing/2014/main" id="{2055BB3C-827B-0CC8-8924-16E97CD41996}"/>
              </a:ext>
            </a:extLst>
          </p:cNvPr>
          <p:cNvSpPr txBox="1"/>
          <p:nvPr/>
        </p:nvSpPr>
        <p:spPr>
          <a:xfrm>
            <a:off x="563233" y="2121560"/>
            <a:ext cx="6631198" cy="1815882"/>
          </a:xfrm>
          <a:prstGeom prst="rect">
            <a:avLst/>
          </a:prstGeom>
          <a:noFill/>
        </p:spPr>
        <p:txBody>
          <a:bodyPr wrap="square">
            <a:spAutoFit/>
          </a:bodyPr>
          <a:lstStyle/>
          <a:p>
            <a:r>
              <a:rPr lang="sv-SE" sz="1600">
                <a:latin typeface="Avenir Next LT Pro" panose="020B0504020202020204" pitchFamily="34" charset="0"/>
              </a:rPr>
              <a:t>För att kunna bedöma risken med ett hot görs en sammanvägning av konsekvensen av att hotet inträffar och en bedömning av sannolikheten för att hotet inträffar. </a:t>
            </a:r>
          </a:p>
          <a:p>
            <a:endParaRPr lang="sv-SE" sz="1600">
              <a:latin typeface="Avenir Next LT Pro" panose="020B0504020202020204" pitchFamily="34" charset="0"/>
            </a:endParaRPr>
          </a:p>
          <a:p>
            <a:r>
              <a:rPr lang="sv-SE" sz="1600">
                <a:latin typeface="Avenir Next LT Pro" panose="020B0504020202020204" pitchFamily="34" charset="0"/>
              </a:rPr>
              <a:t>Risknivån beräknas automatiskt med hjälp av verktyget och presenteras med färg i tabellen och med motsvarande färg i riskmatrisen, se bild 10 nedan. </a:t>
            </a:r>
          </a:p>
        </p:txBody>
      </p:sp>
      <p:cxnSp>
        <p:nvCxnSpPr>
          <p:cNvPr id="4" name="Rak koppling 3">
            <a:extLst>
              <a:ext uri="{FF2B5EF4-FFF2-40B4-BE49-F238E27FC236}">
                <a16:creationId xmlns:a16="http://schemas.microsoft.com/office/drawing/2014/main" id="{71F46834-C069-BF42-65CE-EE267F42CFE0}"/>
              </a:ext>
            </a:extLst>
          </p:cNvPr>
          <p:cNvCxnSpPr>
            <a:cxnSpLocks/>
          </p:cNvCxnSpPr>
          <p:nvPr/>
        </p:nvCxnSpPr>
        <p:spPr>
          <a:xfrm flipV="1">
            <a:off x="584434" y="6380213"/>
            <a:ext cx="9739291" cy="4935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B920E472-E95A-B742-DA2D-56A1A71D50F7}"/>
              </a:ext>
            </a:extLst>
          </p:cNvPr>
          <p:cNvSpPr txBox="1"/>
          <p:nvPr/>
        </p:nvSpPr>
        <p:spPr>
          <a:xfrm>
            <a:off x="7596669" y="3855757"/>
            <a:ext cx="1981333"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Risknivå</a:t>
            </a:r>
            <a:endParaRPr lang="sv-SE" sz="1000"/>
          </a:p>
        </p:txBody>
      </p:sp>
      <p:pic>
        <p:nvPicPr>
          <p:cNvPr id="6" name="Bildobjekt 5" descr="En bild som visar text, skärmbild, Teckensnitt&#10;&#10;Automatiskt genererad beskrivning">
            <a:extLst>
              <a:ext uri="{FF2B5EF4-FFF2-40B4-BE49-F238E27FC236}">
                <a16:creationId xmlns:a16="http://schemas.microsoft.com/office/drawing/2014/main" id="{A0324D9A-003B-D846-0EA0-30D7CDC20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904" y="2225352"/>
            <a:ext cx="1162685" cy="1609090"/>
          </a:xfrm>
          <a:prstGeom prst="rect">
            <a:avLst/>
          </a:prstGeom>
        </p:spPr>
      </p:pic>
      <p:pic>
        <p:nvPicPr>
          <p:cNvPr id="10" name="Bildobjekt 9" descr="En bild som visar text, skärmbild, Teckensnitt, linje&#10;&#10;Automatiskt genererad beskrivning">
            <a:extLst>
              <a:ext uri="{FF2B5EF4-FFF2-40B4-BE49-F238E27FC236}">
                <a16:creationId xmlns:a16="http://schemas.microsoft.com/office/drawing/2014/main" id="{8C80DC29-C4CF-0056-8F93-5ED2A501E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669" y="4541695"/>
            <a:ext cx="1703267" cy="1389401"/>
          </a:xfrm>
          <a:prstGeom prst="rect">
            <a:avLst/>
          </a:prstGeom>
        </p:spPr>
      </p:pic>
      <p:sp>
        <p:nvSpPr>
          <p:cNvPr id="13" name="textruta 12">
            <a:extLst>
              <a:ext uri="{FF2B5EF4-FFF2-40B4-BE49-F238E27FC236}">
                <a16:creationId xmlns:a16="http://schemas.microsoft.com/office/drawing/2014/main" id="{8C698AD3-DFE3-421B-BA54-41FAC107CBC9}"/>
              </a:ext>
            </a:extLst>
          </p:cNvPr>
          <p:cNvSpPr txBox="1"/>
          <p:nvPr/>
        </p:nvSpPr>
        <p:spPr>
          <a:xfrm>
            <a:off x="7550259" y="5896917"/>
            <a:ext cx="1178510"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Riskmatris</a:t>
            </a:r>
            <a:endParaRPr lang="sv-SE" sz="1000"/>
          </a:p>
        </p:txBody>
      </p:sp>
      <p:sp>
        <p:nvSpPr>
          <p:cNvPr id="17" name="textruta 16">
            <a:extLst>
              <a:ext uri="{FF2B5EF4-FFF2-40B4-BE49-F238E27FC236}">
                <a16:creationId xmlns:a16="http://schemas.microsoft.com/office/drawing/2014/main" id="{DCFC0D86-4ED1-1DA3-1327-A53C3C0D9360}"/>
              </a:ext>
            </a:extLst>
          </p:cNvPr>
          <p:cNvSpPr txBox="1"/>
          <p:nvPr/>
        </p:nvSpPr>
        <p:spPr>
          <a:xfrm>
            <a:off x="563233" y="4529120"/>
            <a:ext cx="6094520" cy="1754326"/>
          </a:xfrm>
          <a:prstGeom prst="rect">
            <a:avLst/>
          </a:prstGeom>
          <a:noFill/>
        </p:spPr>
        <p:txBody>
          <a:bodyPr wrap="square">
            <a:spAutoFit/>
          </a:bodyPr>
          <a:lstStyle/>
          <a:p>
            <a:r>
              <a:rPr lang="sv-SE">
                <a:latin typeface="Avenir Next LT Pro" panose="020B0504020202020204" pitchFamily="34" charset="0"/>
              </a:rPr>
              <a:t>I kolumn x (Risknivå) presenteras den beräknade risknivån (beräkning sker automatiskt). </a:t>
            </a:r>
          </a:p>
          <a:p>
            <a:endParaRPr lang="sv-SE">
              <a:latin typeface="Avenir Next LT Pro" panose="020B0504020202020204" pitchFamily="34" charset="0"/>
            </a:endParaRPr>
          </a:p>
          <a:p>
            <a:r>
              <a:rPr lang="sv-SE">
                <a:latin typeface="Avenir Next LT Pro" panose="020B0504020202020204" pitchFamily="34" charset="0"/>
              </a:rPr>
              <a:t>Definitionen av risk inom ramen för riskhantering är: </a:t>
            </a:r>
          </a:p>
          <a:p>
            <a:endParaRPr lang="sv-SE">
              <a:latin typeface="Avenir Next LT Pro" panose="020B0504020202020204" pitchFamily="34" charset="0"/>
            </a:endParaRPr>
          </a:p>
          <a:p>
            <a:r>
              <a:rPr lang="sv-SE">
                <a:latin typeface="Avenir Next LT Pro" panose="020B0504020202020204" pitchFamily="34" charset="0"/>
              </a:rPr>
              <a:t>Risk = Konsekvens * Sannolikhet</a:t>
            </a:r>
          </a:p>
        </p:txBody>
      </p:sp>
      <p:cxnSp>
        <p:nvCxnSpPr>
          <p:cNvPr id="18" name="Rak koppling 17">
            <a:extLst>
              <a:ext uri="{FF2B5EF4-FFF2-40B4-BE49-F238E27FC236}">
                <a16:creationId xmlns:a16="http://schemas.microsoft.com/office/drawing/2014/main" id="{A2CE69B5-89C7-70F6-8E90-DDA8536C8A91}"/>
              </a:ext>
            </a:extLst>
          </p:cNvPr>
          <p:cNvCxnSpPr>
            <a:cxnSpLocks/>
          </p:cNvCxnSpPr>
          <p:nvPr/>
        </p:nvCxnSpPr>
        <p:spPr>
          <a:xfrm flipV="1">
            <a:off x="584434" y="2013310"/>
            <a:ext cx="9659392" cy="4575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B5441CD3-254B-3CC0-75EC-1731E2B2F346}"/>
              </a:ext>
            </a:extLst>
          </p:cNvPr>
          <p:cNvCxnSpPr>
            <a:cxnSpLocks/>
          </p:cNvCxnSpPr>
          <p:nvPr/>
        </p:nvCxnSpPr>
        <p:spPr>
          <a:xfrm>
            <a:off x="584433" y="4386673"/>
            <a:ext cx="9659393" cy="11809"/>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27428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EB87D-4C55-1006-54CE-64448B7CD74D}"/>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7017508D-369A-8F97-F66B-0155E47A3374}"/>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Att använda verktyget: Förslag till riskbehandling </a:t>
            </a:r>
          </a:p>
        </p:txBody>
      </p:sp>
      <p:sp>
        <p:nvSpPr>
          <p:cNvPr id="8" name="textruta 7">
            <a:extLst>
              <a:ext uri="{FF2B5EF4-FFF2-40B4-BE49-F238E27FC236}">
                <a16:creationId xmlns:a16="http://schemas.microsoft.com/office/drawing/2014/main" id="{96355AAD-973C-94F0-9BD2-BCB5910897BC}"/>
              </a:ext>
            </a:extLst>
          </p:cNvPr>
          <p:cNvSpPr txBox="1"/>
          <p:nvPr/>
        </p:nvSpPr>
        <p:spPr>
          <a:xfrm>
            <a:off x="580486" y="1905899"/>
            <a:ext cx="9305386" cy="284117"/>
          </a:xfrm>
          <a:prstGeom prst="rect">
            <a:avLst/>
          </a:prstGeom>
          <a:noFill/>
        </p:spPr>
        <p:txBody>
          <a:bodyPr wrap="square">
            <a:spAutoFit/>
          </a:bodyPr>
          <a:lstStyle/>
          <a:p>
            <a:pPr>
              <a:lnSpc>
                <a:spcPts val="1400"/>
              </a:lnSpc>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I detta steg görs en bedömning av hur ska analyserad risknivå ska behandlas.</a:t>
            </a:r>
          </a:p>
        </p:txBody>
      </p:sp>
      <p:pic>
        <p:nvPicPr>
          <p:cNvPr id="3" name="Bildobjekt 2" descr="En bild som visar text, skärmbild, Teckensnitt, nummer&#10;&#10;Automatiskt genererad beskrivning">
            <a:extLst>
              <a:ext uri="{FF2B5EF4-FFF2-40B4-BE49-F238E27FC236}">
                <a16:creationId xmlns:a16="http://schemas.microsoft.com/office/drawing/2014/main" id="{B2D1D737-6FA1-5CEE-9950-4CCB8615E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816" y="1277878"/>
            <a:ext cx="1634093" cy="2382374"/>
          </a:xfrm>
          <a:prstGeom prst="rect">
            <a:avLst/>
          </a:prstGeom>
        </p:spPr>
      </p:pic>
      <p:sp>
        <p:nvSpPr>
          <p:cNvPr id="9" name="textruta 8">
            <a:extLst>
              <a:ext uri="{FF2B5EF4-FFF2-40B4-BE49-F238E27FC236}">
                <a16:creationId xmlns:a16="http://schemas.microsoft.com/office/drawing/2014/main" id="{160EDF46-B6E1-6EA1-B98D-94282556E3DC}"/>
              </a:ext>
            </a:extLst>
          </p:cNvPr>
          <p:cNvSpPr txBox="1"/>
          <p:nvPr/>
        </p:nvSpPr>
        <p:spPr>
          <a:xfrm>
            <a:off x="580485" y="2232474"/>
            <a:ext cx="8287469" cy="1682512"/>
          </a:xfrm>
          <a:prstGeom prst="rect">
            <a:avLst/>
          </a:prstGeom>
          <a:noFill/>
        </p:spPr>
        <p:txBody>
          <a:bodyPr wrap="square">
            <a:spAutoFit/>
          </a:bodyPr>
          <a:lstStyle/>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I kolumn U (Riskbehandling</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anges hur den beräknade risknivån ska behandlas. Generell kan man utgå från att risknivåerna måttlig, hög och extremt hög risk alltid kräver åtgärder. </a:t>
            </a:r>
          </a:p>
          <a:p>
            <a:pPr>
              <a:spcAft>
                <a:spcPts val="800"/>
              </a:spcAft>
            </a:pPr>
            <a:r>
              <a:rPr lang="sv-SE">
                <a:latin typeface="Avenir Next LT Pro" panose="020B0504020202020204" pitchFamily="34" charset="0"/>
              </a:rPr>
              <a:t>Här är några aspekter på de val som kan väljas under kolumnen:</a:t>
            </a:r>
          </a:p>
          <a:p>
            <a:pPr>
              <a:spcAft>
                <a:spcPts val="800"/>
              </a:spcAft>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sp>
        <p:nvSpPr>
          <p:cNvPr id="16" name="textruta 15">
            <a:extLst>
              <a:ext uri="{FF2B5EF4-FFF2-40B4-BE49-F238E27FC236}">
                <a16:creationId xmlns:a16="http://schemas.microsoft.com/office/drawing/2014/main" id="{3A4C54CC-2502-2043-7E69-88BE9DAA8A30}"/>
              </a:ext>
            </a:extLst>
          </p:cNvPr>
          <p:cNvSpPr txBox="1"/>
          <p:nvPr/>
        </p:nvSpPr>
        <p:spPr>
          <a:xfrm>
            <a:off x="580485" y="3914986"/>
            <a:ext cx="5419312" cy="3077766"/>
          </a:xfrm>
          <a:prstGeom prst="rect">
            <a:avLst/>
          </a:prstGeom>
          <a:noFill/>
        </p:spPr>
        <p:txBody>
          <a:bodyPr wrap="square">
            <a:spAutoFit/>
          </a:bodyPr>
          <a:lstStyle/>
          <a:p>
            <a:r>
              <a:rPr lang="sv-SE" sz="1600" b="1">
                <a:latin typeface="Avenir Next LT Pro" panose="020B0504020202020204" pitchFamily="34" charset="0"/>
              </a:rPr>
              <a:t>Acceptera: </a:t>
            </a:r>
            <a:r>
              <a:rPr lang="sv-SE" sz="1600">
                <a:latin typeface="Avenir Next LT Pro" panose="020B0504020202020204" pitchFamily="34" charset="0"/>
              </a:rPr>
              <a:t>Om risken bedöms som acceptabel och dess konsekvenser inte anses alltför allvarliga, kan det vara lämpligt att acceptera risken utan ytterligare åtgärder. Detta kan vara fallet om kostnaderna för att behandla risken överstiger dess potentiella påverkan. </a:t>
            </a:r>
          </a:p>
          <a:p>
            <a:endParaRPr lang="sv-SE" sz="1600">
              <a:latin typeface="Avenir Next LT Pro" panose="020B0504020202020204" pitchFamily="34" charset="0"/>
            </a:endParaRPr>
          </a:p>
          <a:p>
            <a:r>
              <a:rPr lang="sv-SE" sz="1600" b="1">
                <a:latin typeface="Avenir Next LT Pro" panose="020B0504020202020204" pitchFamily="34" charset="0"/>
              </a:rPr>
              <a:t>Reducera: </a:t>
            </a:r>
            <a:r>
              <a:rPr lang="sv-SE" sz="1600">
                <a:latin typeface="Avenir Next LT Pro" panose="020B0504020202020204" pitchFamily="34" charset="0"/>
              </a:rPr>
              <a:t>Om risken är för hög och dess konsekvenser är oacceptabla, kan behandlingsstrategin vara att reducera risken. Detta kan innebära att implementera förebyggande åtgärder eller kontroller för att minska sannolikheten eller konsekvenserna av risken.</a:t>
            </a:r>
          </a:p>
          <a:p>
            <a:endParaRPr lang="sv-SE" sz="1600">
              <a:latin typeface="Avenir Next LT Pro" panose="020B0504020202020204" pitchFamily="34" charset="0"/>
            </a:endParaRPr>
          </a:p>
        </p:txBody>
      </p:sp>
      <p:sp>
        <p:nvSpPr>
          <p:cNvPr id="20" name="textruta 19">
            <a:extLst>
              <a:ext uri="{FF2B5EF4-FFF2-40B4-BE49-F238E27FC236}">
                <a16:creationId xmlns:a16="http://schemas.microsoft.com/office/drawing/2014/main" id="{73CC0D65-CA2E-6AD4-B920-50FB42C87099}"/>
              </a:ext>
            </a:extLst>
          </p:cNvPr>
          <p:cNvSpPr txBox="1"/>
          <p:nvPr/>
        </p:nvSpPr>
        <p:spPr>
          <a:xfrm>
            <a:off x="6227863" y="3957444"/>
            <a:ext cx="4650046" cy="2554545"/>
          </a:xfrm>
          <a:prstGeom prst="rect">
            <a:avLst/>
          </a:prstGeom>
          <a:noFill/>
        </p:spPr>
        <p:txBody>
          <a:bodyPr wrap="square">
            <a:spAutoFit/>
          </a:bodyPr>
          <a:lstStyle/>
          <a:p>
            <a:r>
              <a:rPr lang="sv-SE" sz="1600" b="1">
                <a:latin typeface="Avenir Next LT Pro" panose="020B0504020202020204" pitchFamily="34" charset="0"/>
              </a:rPr>
              <a:t>Eliminera: </a:t>
            </a:r>
            <a:r>
              <a:rPr lang="sv-SE" sz="1600">
                <a:latin typeface="Avenir Next LT Pro" panose="020B0504020202020204" pitchFamily="34" charset="0"/>
              </a:rPr>
              <a:t>Om risken anses oacceptabel och inte kan tolereras, kan eliminering vara den föreslagna behandlingsåtgärden. Detta innebär att identifiera och eliminera grundorsaken till risken för att förhindra dess uppkomst.</a:t>
            </a:r>
          </a:p>
          <a:p>
            <a:endParaRPr lang="sv-SE" sz="1600">
              <a:latin typeface="Avenir Next LT Pro" panose="020B0504020202020204" pitchFamily="34" charset="0"/>
            </a:endParaRPr>
          </a:p>
          <a:p>
            <a:r>
              <a:rPr lang="sv-SE" sz="1600" b="1">
                <a:latin typeface="Avenir Next LT Pro" panose="020B0504020202020204" pitchFamily="34" charset="0"/>
              </a:rPr>
              <a:t>Överföra: </a:t>
            </a:r>
            <a:r>
              <a:rPr lang="sv-SE" sz="1600">
                <a:latin typeface="Avenir Next LT Pro" panose="020B0504020202020204" pitchFamily="34" charset="0"/>
              </a:rPr>
              <a:t>Ibland kan det vara strategiskt att överföra risken till en tredje part, till exempel genom försäkring eller kontraktsavtal. Detta minskar organisationens direktansvar för risken.</a:t>
            </a:r>
          </a:p>
        </p:txBody>
      </p:sp>
      <p:sp>
        <p:nvSpPr>
          <p:cNvPr id="21" name="textruta 20">
            <a:extLst>
              <a:ext uri="{FF2B5EF4-FFF2-40B4-BE49-F238E27FC236}">
                <a16:creationId xmlns:a16="http://schemas.microsoft.com/office/drawing/2014/main" id="{B61B56C0-5724-16FC-FC0E-961CCA337CAA}"/>
              </a:ext>
            </a:extLst>
          </p:cNvPr>
          <p:cNvSpPr txBox="1"/>
          <p:nvPr/>
        </p:nvSpPr>
        <p:spPr>
          <a:xfrm>
            <a:off x="9149758" y="3617968"/>
            <a:ext cx="1981333"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Riskbehandling</a:t>
            </a:r>
            <a:endParaRPr lang="sv-SE" sz="1000"/>
          </a:p>
        </p:txBody>
      </p:sp>
    </p:spTree>
    <p:extLst>
      <p:ext uri="{BB962C8B-B14F-4D97-AF65-F5344CB8AC3E}">
        <p14:creationId xmlns:p14="http://schemas.microsoft.com/office/powerpoint/2010/main" val="24702025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44795-4424-165C-4EDA-DF5217E762C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83D5AB2-3FB0-03CC-528E-CAC3D53A8AF3}"/>
              </a:ext>
            </a:extLst>
          </p:cNvPr>
          <p:cNvSpPr>
            <a:spLocks noGrp="1"/>
          </p:cNvSpPr>
          <p:nvPr>
            <p:ph type="title"/>
          </p:nvPr>
        </p:nvSpPr>
        <p:spPr/>
        <p:txBody>
          <a:bodyPr/>
          <a:lstStyle/>
          <a:p>
            <a:r>
              <a:rPr lang="sv-SE"/>
              <a:t>Allmänt om RSA</a:t>
            </a:r>
          </a:p>
        </p:txBody>
      </p:sp>
    </p:spTree>
    <p:extLst>
      <p:ext uri="{BB962C8B-B14F-4D97-AF65-F5344CB8AC3E}">
        <p14:creationId xmlns:p14="http://schemas.microsoft.com/office/powerpoint/2010/main" val="756232775"/>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5ED6A-5D86-C1A0-F320-778A74201E5A}"/>
            </a:ext>
          </a:extLst>
        </p:cNvPr>
        <p:cNvGrpSpPr/>
        <p:nvPr/>
      </p:nvGrpSpPr>
      <p:grpSpPr>
        <a:xfrm>
          <a:off x="0" y="0"/>
          <a:ext cx="0" cy="0"/>
          <a:chOff x="0" y="0"/>
          <a:chExt cx="0" cy="0"/>
        </a:xfrm>
      </p:grpSpPr>
      <p:sp>
        <p:nvSpPr>
          <p:cNvPr id="8" name="textruta 7">
            <a:extLst>
              <a:ext uri="{FF2B5EF4-FFF2-40B4-BE49-F238E27FC236}">
                <a16:creationId xmlns:a16="http://schemas.microsoft.com/office/drawing/2014/main" id="{CDBE73DF-5EC5-DA82-90DF-25B9AB83F59C}"/>
              </a:ext>
            </a:extLst>
          </p:cNvPr>
          <p:cNvSpPr txBox="1"/>
          <p:nvPr/>
        </p:nvSpPr>
        <p:spPr>
          <a:xfrm>
            <a:off x="563232" y="2087311"/>
            <a:ext cx="10763669" cy="1217706"/>
          </a:xfrm>
          <a:prstGeom prst="rect">
            <a:avLst/>
          </a:prstGeom>
          <a:noFill/>
        </p:spPr>
        <p:txBody>
          <a:bodyPr wrap="square">
            <a:spAutoFit/>
          </a:bodyPr>
          <a:lstStyle/>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Åtgärdsförslag:  </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I detta steg identifierar man lämpliga åtgärder för att hantera angivet val från riskbehandlingen samt för att göra en bedömning av eventuellt kvarstående risker efter genomförda åtgärder.</a:t>
            </a:r>
          </a:p>
          <a:p>
            <a:pPr>
              <a:lnSpc>
                <a:spcPts val="1400"/>
              </a:lnSpc>
              <a:spcAft>
                <a:spcPts val="800"/>
              </a:spcAft>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sp>
        <p:nvSpPr>
          <p:cNvPr id="21" name="textruta 20">
            <a:extLst>
              <a:ext uri="{FF2B5EF4-FFF2-40B4-BE49-F238E27FC236}">
                <a16:creationId xmlns:a16="http://schemas.microsoft.com/office/drawing/2014/main" id="{AC8B7C65-D89D-95EC-258B-0547A89166B1}"/>
              </a:ext>
            </a:extLst>
          </p:cNvPr>
          <p:cNvSpPr txBox="1"/>
          <p:nvPr/>
        </p:nvSpPr>
        <p:spPr>
          <a:xfrm>
            <a:off x="481481" y="5083800"/>
            <a:ext cx="1981333"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Åtgärdsförslag</a:t>
            </a:r>
            <a:endParaRPr lang="sv-SE" sz="1000"/>
          </a:p>
        </p:txBody>
      </p:sp>
      <p:pic>
        <p:nvPicPr>
          <p:cNvPr id="4" name="Bildobjekt 3" descr="En bild som visar text, skärmbild, Teckensnitt, linje&#10;&#10;Automatiskt genererad beskrivning">
            <a:extLst>
              <a:ext uri="{FF2B5EF4-FFF2-40B4-BE49-F238E27FC236}">
                <a16:creationId xmlns:a16="http://schemas.microsoft.com/office/drawing/2014/main" id="{E81F8391-B1D6-0C6E-76EC-2D9453C98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32" y="3300602"/>
            <a:ext cx="10009068" cy="1783198"/>
          </a:xfrm>
          <a:prstGeom prst="rect">
            <a:avLst/>
          </a:prstGeom>
        </p:spPr>
      </p:pic>
      <p:sp>
        <p:nvSpPr>
          <p:cNvPr id="5" name="textruta 4">
            <a:extLst>
              <a:ext uri="{FF2B5EF4-FFF2-40B4-BE49-F238E27FC236}">
                <a16:creationId xmlns:a16="http://schemas.microsoft.com/office/drawing/2014/main" id="{185B371F-D25A-5053-7DF2-65214628DCAB}"/>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Att använda verktyget: åtgärdshantering </a:t>
            </a:r>
          </a:p>
        </p:txBody>
      </p:sp>
    </p:spTree>
    <p:extLst>
      <p:ext uri="{BB962C8B-B14F-4D97-AF65-F5344CB8AC3E}">
        <p14:creationId xmlns:p14="http://schemas.microsoft.com/office/powerpoint/2010/main" val="3658208601"/>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1DA1-7066-F736-0755-FB1F16963E71}"/>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5B022DF3-C06B-51DD-DC9F-AB75023136BC}"/>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Att använda verktyget: åtgärdshantering </a:t>
            </a:r>
          </a:p>
        </p:txBody>
      </p:sp>
      <p:sp>
        <p:nvSpPr>
          <p:cNvPr id="8" name="textruta 7">
            <a:extLst>
              <a:ext uri="{FF2B5EF4-FFF2-40B4-BE49-F238E27FC236}">
                <a16:creationId xmlns:a16="http://schemas.microsoft.com/office/drawing/2014/main" id="{1EE0C8B7-430C-1F68-A0F3-46E7AD73BAE9}"/>
              </a:ext>
            </a:extLst>
          </p:cNvPr>
          <p:cNvSpPr txBox="1"/>
          <p:nvPr/>
        </p:nvSpPr>
        <p:spPr>
          <a:xfrm>
            <a:off x="502846" y="1756949"/>
            <a:ext cx="10763669" cy="4880247"/>
          </a:xfrm>
          <a:prstGeom prst="rect">
            <a:avLst/>
          </a:prstGeom>
          <a:noFill/>
        </p:spPr>
        <p:txBody>
          <a:bodyPr wrap="square">
            <a:spAutoFit/>
          </a:bodyPr>
          <a:lstStyle/>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Kolumnen E (Åtgärdsförslag</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används för att ange de åtgärder som är lämpliga utifrån förslaget på riskbehandling. Använd riskanalysen för att utvärdera åtgärdsförslagen.</a:t>
            </a:r>
          </a:p>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Kolumnen F (Kvarstående risknivå</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används för att göra en analys av den kvarstående risknivån efter ett införande av föreslagna åtgärder. </a:t>
            </a:r>
            <a:b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b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Analysen baseras på fyra fördefinierade risknivåer enligt nedan:</a:t>
            </a:r>
          </a:p>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Låg risknivå: </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Åtgärderna skulle minska risken till en nivå där den anses vara försumbar eller mycket låg.</a:t>
            </a:r>
          </a:p>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Måttlig risknivå: </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Åtgärderna skulle ge en viss effekt och minska risken till en acceptabel nivå, men det finns fortfarande en märkbar osäkerhet. En översyn av åtgärdsförslagen bör göras. </a:t>
            </a:r>
          </a:p>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Hög risknivå: </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Åtgärderna skulle endast ha en begränsad effekt, och risken skulle kvarstå på en betydande nivå och kräva ytterligare insatser. Risknivån kräver en översyn av åtgärdsförslagen. </a:t>
            </a:r>
          </a:p>
          <a:p>
            <a:pPr>
              <a:spcAft>
                <a:spcPts val="800"/>
              </a:spcAft>
            </a:pPr>
            <a:r>
              <a:rPr lang="sv-SE" sz="1800" b="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Extremt hög risknivå:</a:t>
            </a: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 Åtgärderna skulle ha en minimal eller ingen påverkan på risken, och den skulle kvarstå på en kritisk nivå och kräva omedelbara och omfattande åtgärder. Risknivån kräver en översyn av åtgärdsförslagen. </a:t>
            </a:r>
          </a:p>
          <a:p>
            <a:pPr>
              <a:lnSpc>
                <a:spcPts val="1400"/>
              </a:lnSpc>
              <a:spcAft>
                <a:spcPts val="800"/>
              </a:spcAft>
            </a:pPr>
            <a:endPar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endParaRPr>
          </a:p>
        </p:txBody>
      </p:sp>
    </p:spTree>
    <p:extLst>
      <p:ext uri="{BB962C8B-B14F-4D97-AF65-F5344CB8AC3E}">
        <p14:creationId xmlns:p14="http://schemas.microsoft.com/office/powerpoint/2010/main" val="117622045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2490C-45D5-F2D1-FE9E-CEAB2FE095F7}"/>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754C693C-B416-4AC1-48D4-15D4DE31041D}"/>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Att använda verktyget: åtgärdshantering </a:t>
            </a:r>
          </a:p>
        </p:txBody>
      </p:sp>
      <p:sp>
        <p:nvSpPr>
          <p:cNvPr id="8" name="textruta 7">
            <a:extLst>
              <a:ext uri="{FF2B5EF4-FFF2-40B4-BE49-F238E27FC236}">
                <a16:creationId xmlns:a16="http://schemas.microsoft.com/office/drawing/2014/main" id="{5693633B-A6A3-D695-878E-552A140971F1}"/>
              </a:ext>
            </a:extLst>
          </p:cNvPr>
          <p:cNvSpPr txBox="1"/>
          <p:nvPr/>
        </p:nvSpPr>
        <p:spPr>
          <a:xfrm>
            <a:off x="502846" y="1756949"/>
            <a:ext cx="10763669" cy="1682512"/>
          </a:xfrm>
          <a:prstGeom prst="rect">
            <a:avLst/>
          </a:prstGeom>
          <a:noFill/>
        </p:spPr>
        <p:txBody>
          <a:bodyPr wrap="square">
            <a:spAutoFit/>
          </a:bodyPr>
          <a:lstStyle/>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Kolumn G (Beskrivning av resonemang kring risknivå efter införd åtgärd) används för att beskriva argumenten för den valda risknivån. </a:t>
            </a:r>
          </a:p>
          <a:p>
            <a:pPr>
              <a:spcAft>
                <a:spcPts val="800"/>
              </a:spcAft>
            </a:pP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Om det behövs mer utrymme för anteckningar, finns det möjlighet att placera anteckningar i en separat ruta ”Minnesanteckningar” till höger från tabellen. </a:t>
            </a:r>
          </a:p>
        </p:txBody>
      </p:sp>
    </p:spTree>
    <p:extLst>
      <p:ext uri="{BB962C8B-B14F-4D97-AF65-F5344CB8AC3E}">
        <p14:creationId xmlns:p14="http://schemas.microsoft.com/office/powerpoint/2010/main" val="10396894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C6B51-C73F-0DC8-286B-8411C3CA6A80}"/>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59E649E3-725C-4706-4A1F-82E1231922DD}"/>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Att använda verktyget: </a:t>
            </a:r>
            <a:br>
              <a:rPr lang="sv-SE" sz="4400" b="1">
                <a:latin typeface="Avenir Next LT Pro" panose="020B0504020202020204" pitchFamily="34" charset="0"/>
              </a:rPr>
            </a:br>
            <a:r>
              <a:rPr lang="sv-SE" sz="4400" b="1">
                <a:latin typeface="Avenir Next LT Pro" panose="020B0504020202020204" pitchFamily="34" charset="0"/>
              </a:rPr>
              <a:t>åtgärdsplan </a:t>
            </a:r>
          </a:p>
        </p:txBody>
      </p:sp>
      <p:sp>
        <p:nvSpPr>
          <p:cNvPr id="8" name="textruta 7">
            <a:extLst>
              <a:ext uri="{FF2B5EF4-FFF2-40B4-BE49-F238E27FC236}">
                <a16:creationId xmlns:a16="http://schemas.microsoft.com/office/drawing/2014/main" id="{1C6B441C-AA51-AA5C-8635-286F1850718B}"/>
              </a:ext>
            </a:extLst>
          </p:cNvPr>
          <p:cNvSpPr txBox="1"/>
          <p:nvPr/>
        </p:nvSpPr>
        <p:spPr>
          <a:xfrm>
            <a:off x="502846" y="1756949"/>
            <a:ext cx="10763669" cy="369332"/>
          </a:xfrm>
          <a:prstGeom prst="rect">
            <a:avLst/>
          </a:prstGeom>
          <a:noFill/>
        </p:spPr>
        <p:txBody>
          <a:bodyPr wrap="square">
            <a:spAutoFit/>
          </a:bodyPr>
          <a:lstStyle/>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En åtgärdsplan för beslutade åtgärder fastställs. </a:t>
            </a: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p:txBody>
      </p:sp>
      <p:pic>
        <p:nvPicPr>
          <p:cNvPr id="2" name="Bildobjekt 1" descr="En bild som visar text, skärmbild, Teckensnitt, linje&#10;&#10;Automatiskt genererad beskrivning">
            <a:extLst>
              <a:ext uri="{FF2B5EF4-FFF2-40B4-BE49-F238E27FC236}">
                <a16:creationId xmlns:a16="http://schemas.microsoft.com/office/drawing/2014/main" id="{BD1DF7F5-AA0B-AB44-747D-412DAAA581C6}"/>
              </a:ext>
            </a:extLst>
          </p:cNvPr>
          <p:cNvPicPr>
            <a:picLocks noChangeAspect="1"/>
          </p:cNvPicPr>
          <p:nvPr/>
        </p:nvPicPr>
        <p:blipFill>
          <a:blip r:embed="rId3"/>
          <a:stretch>
            <a:fillRect/>
          </a:stretch>
        </p:blipFill>
        <p:spPr>
          <a:xfrm>
            <a:off x="668781" y="2282825"/>
            <a:ext cx="9097388" cy="1868546"/>
          </a:xfrm>
          <a:prstGeom prst="rect">
            <a:avLst/>
          </a:prstGeom>
        </p:spPr>
      </p:pic>
      <p:sp>
        <p:nvSpPr>
          <p:cNvPr id="4" name="textruta 3">
            <a:extLst>
              <a:ext uri="{FF2B5EF4-FFF2-40B4-BE49-F238E27FC236}">
                <a16:creationId xmlns:a16="http://schemas.microsoft.com/office/drawing/2014/main" id="{71900166-3D98-5DC3-4B5E-655BFEBCC7D9}"/>
              </a:ext>
            </a:extLst>
          </p:cNvPr>
          <p:cNvSpPr txBox="1"/>
          <p:nvPr/>
        </p:nvSpPr>
        <p:spPr>
          <a:xfrm>
            <a:off x="588687" y="4151371"/>
            <a:ext cx="6094428" cy="246221"/>
          </a:xfrm>
          <a:prstGeom prst="rect">
            <a:avLst/>
          </a:prstGeom>
          <a:noFill/>
        </p:spPr>
        <p:txBody>
          <a:bodyPr wrap="square">
            <a:spAutoFit/>
          </a:bodyPr>
          <a:lstStyle/>
          <a:p>
            <a:r>
              <a:rPr lang="sv-SE" sz="1000" i="1" kern="1100" spc="-30">
                <a:solidFill>
                  <a:srgbClr val="1A1A1A"/>
                </a:solidFill>
                <a:effectLst/>
                <a:latin typeface="Avenir Next LT Pro" panose="020B0504020202020204" pitchFamily="34" charset="0"/>
                <a:ea typeface="Avenir Next LT Pro Demi" panose="020B0704020202020204" pitchFamily="34" charset="0"/>
                <a:cs typeface="Times New Roman" panose="02020603050405020304" pitchFamily="18" charset="0"/>
              </a:rPr>
              <a:t>Bild: Åtgärdsplanering</a:t>
            </a:r>
            <a:endParaRPr lang="sv-SE" sz="1000"/>
          </a:p>
        </p:txBody>
      </p:sp>
      <p:sp>
        <p:nvSpPr>
          <p:cNvPr id="9" name="textruta 8">
            <a:extLst>
              <a:ext uri="{FF2B5EF4-FFF2-40B4-BE49-F238E27FC236}">
                <a16:creationId xmlns:a16="http://schemas.microsoft.com/office/drawing/2014/main" id="{8060CD28-62CB-114D-4317-C1FAFC6EE149}"/>
              </a:ext>
            </a:extLst>
          </p:cNvPr>
          <p:cNvSpPr txBox="1"/>
          <p:nvPr/>
        </p:nvSpPr>
        <p:spPr>
          <a:xfrm>
            <a:off x="433835" y="4731720"/>
            <a:ext cx="11689154" cy="1200329"/>
          </a:xfrm>
          <a:prstGeom prst="rect">
            <a:avLst/>
          </a:prstGeom>
          <a:noFill/>
        </p:spPr>
        <p:txBody>
          <a:bodyPr wrap="square">
            <a:spAutoFit/>
          </a:bodyPr>
          <a:lstStyle/>
          <a:p>
            <a:r>
              <a:rPr lang="sv-SE" b="1">
                <a:latin typeface="Avenir Next LT Pro" panose="020B0504020202020204" pitchFamily="34" charset="0"/>
              </a:rPr>
              <a:t>Kolumn H (Åtgärdsansvarig) </a:t>
            </a:r>
            <a:r>
              <a:rPr lang="sv-SE">
                <a:latin typeface="Avenir Next LT Pro" panose="020B0504020202020204" pitchFamily="34" charset="0"/>
              </a:rPr>
              <a:t>ange vem som är ansvarig för åtgärden.</a:t>
            </a:r>
          </a:p>
          <a:p>
            <a:r>
              <a:rPr lang="sv-SE" b="1">
                <a:latin typeface="Avenir Next LT Pro" panose="020B0504020202020204" pitchFamily="34" charset="0"/>
              </a:rPr>
              <a:t>Kolumn I (Datum när åtgärden ska vara införd) </a:t>
            </a:r>
            <a:r>
              <a:rPr lang="sv-SE">
                <a:latin typeface="Avenir Next LT Pro" panose="020B0504020202020204" pitchFamily="34" charset="0"/>
              </a:rPr>
              <a:t>används för att ange vilket datum åtgärden ska vara införd.</a:t>
            </a:r>
          </a:p>
          <a:p>
            <a:r>
              <a:rPr lang="sv-SE" b="1">
                <a:latin typeface="Avenir Next LT Pro" panose="020B0504020202020204" pitchFamily="34" charset="0"/>
              </a:rPr>
              <a:t>Kolumnen J (Status genomförande) </a:t>
            </a:r>
            <a:r>
              <a:rPr lang="sv-SE">
                <a:latin typeface="Avenir Next LT Pro" panose="020B0504020202020204" pitchFamily="34" charset="0"/>
              </a:rPr>
              <a:t>används för att följa hur det går att införa åtgärder.</a:t>
            </a:r>
          </a:p>
          <a:p>
            <a:r>
              <a:rPr lang="sv-SE" b="1">
                <a:latin typeface="Avenir Next LT Pro" panose="020B0504020202020204" pitchFamily="34" charset="0"/>
              </a:rPr>
              <a:t>Kolumnen K (Uppföljningsdatum) </a:t>
            </a:r>
            <a:r>
              <a:rPr lang="sv-SE">
                <a:latin typeface="Avenir Next LT Pro" panose="020B0504020202020204" pitchFamily="34" charset="0"/>
              </a:rPr>
              <a:t>används för att ange datum för uppföljning av beslutade åtgärder</a:t>
            </a:r>
          </a:p>
        </p:txBody>
      </p:sp>
    </p:spTree>
    <p:extLst>
      <p:ext uri="{BB962C8B-B14F-4D97-AF65-F5344CB8AC3E}">
        <p14:creationId xmlns:p14="http://schemas.microsoft.com/office/powerpoint/2010/main" val="97301321"/>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B6098-5286-3C40-8A23-9D376E638BE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4BCB6DD-FCD4-C593-447D-5E8DFBCFD437}"/>
              </a:ext>
            </a:extLst>
          </p:cNvPr>
          <p:cNvSpPr>
            <a:spLocks noGrp="1"/>
          </p:cNvSpPr>
          <p:nvPr>
            <p:ph type="title"/>
          </p:nvPr>
        </p:nvSpPr>
        <p:spPr/>
        <p:txBody>
          <a:bodyPr>
            <a:normAutofit fontScale="90000"/>
          </a:bodyPr>
          <a:lstStyle/>
          <a:p>
            <a:r>
              <a:rPr lang="sv-SE"/>
              <a:t>Kontinuitetsplanering och Riskhantering</a:t>
            </a:r>
          </a:p>
        </p:txBody>
      </p:sp>
    </p:spTree>
    <p:extLst>
      <p:ext uri="{BB962C8B-B14F-4D97-AF65-F5344CB8AC3E}">
        <p14:creationId xmlns:p14="http://schemas.microsoft.com/office/powerpoint/2010/main" val="295906502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3CEBB-5D53-FF10-9A3D-E78502A393A7}"/>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3F24702B-EE16-8E80-5E00-79D28166C738}"/>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Kontinuitetsplanering: </a:t>
            </a:r>
            <a:br>
              <a:rPr lang="sv-SE" sz="4400" b="1">
                <a:latin typeface="Avenir Next LT Pro" panose="020B0504020202020204" pitchFamily="34" charset="0"/>
              </a:rPr>
            </a:br>
            <a:r>
              <a:rPr lang="sv-SE" sz="4400" b="1">
                <a:latin typeface="Avenir Next LT Pro" panose="020B0504020202020204" pitchFamily="34" charset="0"/>
              </a:rPr>
              <a:t>Allmänt</a:t>
            </a:r>
          </a:p>
        </p:txBody>
      </p:sp>
      <p:sp>
        <p:nvSpPr>
          <p:cNvPr id="8" name="textruta 7">
            <a:extLst>
              <a:ext uri="{FF2B5EF4-FFF2-40B4-BE49-F238E27FC236}">
                <a16:creationId xmlns:a16="http://schemas.microsoft.com/office/drawing/2014/main" id="{E9A46FC9-B60C-22B2-5EC5-04C06596C937}"/>
              </a:ext>
            </a:extLst>
          </p:cNvPr>
          <p:cNvSpPr txBox="1"/>
          <p:nvPr/>
        </p:nvSpPr>
        <p:spPr>
          <a:xfrm>
            <a:off x="494220" y="2283161"/>
            <a:ext cx="10763669" cy="2718693"/>
          </a:xfrm>
          <a:prstGeom prst="rect">
            <a:avLst/>
          </a:prstGeom>
          <a:noFill/>
        </p:spPr>
        <p:txBody>
          <a:bodyPr wrap="square">
            <a:spAutoFit/>
          </a:bodyPr>
          <a:lstStyle/>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Kontinuitetsplanering är en strategisk process som syftar till att säkerställa att en organisation kan fortsätta sin verksamhet även när den utsätts för störningar eller hot. </a:t>
            </a:r>
          </a:p>
          <a:p>
            <a:pPr>
              <a:spcAft>
                <a:spcPts val="800"/>
              </a:spcAft>
            </a:pP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Det handlar om att planera för att upprätthålla verksamheten på en tolerabel nivå, oavsett vilken typ av störning som inträffar. </a:t>
            </a:r>
          </a:p>
          <a:p>
            <a:pPr>
              <a:spcAft>
                <a:spcPts val="800"/>
              </a:spcAft>
            </a:pP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Exempel på sådana störningar kan vara allt från cyberattacker och naturkatastrofer till personalbrist eller strömavbrott.</a:t>
            </a: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p:txBody>
      </p:sp>
    </p:spTree>
    <p:extLst>
      <p:ext uri="{BB962C8B-B14F-4D97-AF65-F5344CB8AC3E}">
        <p14:creationId xmlns:p14="http://schemas.microsoft.com/office/powerpoint/2010/main" val="2408481060"/>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0039-A5AF-17CB-521B-C796A0090DC8}"/>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B0C19171-3828-6481-84CF-76A202903404}"/>
              </a:ext>
            </a:extLst>
          </p:cNvPr>
          <p:cNvSpPr txBox="1"/>
          <p:nvPr/>
        </p:nvSpPr>
        <p:spPr>
          <a:xfrm>
            <a:off x="668781" y="327651"/>
            <a:ext cx="10059982" cy="1446550"/>
          </a:xfrm>
          <a:prstGeom prst="rect">
            <a:avLst/>
          </a:prstGeom>
          <a:noFill/>
        </p:spPr>
        <p:txBody>
          <a:bodyPr wrap="square" rtlCol="0">
            <a:spAutoFit/>
          </a:bodyPr>
          <a:lstStyle/>
          <a:p>
            <a:pPr algn="ctr"/>
            <a:r>
              <a:rPr lang="sv-SE" sz="4400" b="1">
                <a:latin typeface="Avenir Next LT Pro" panose="020B0504020202020204" pitchFamily="34" charset="0"/>
              </a:rPr>
              <a:t>Kontinuitetsplanering: Riskhantering</a:t>
            </a:r>
          </a:p>
        </p:txBody>
      </p:sp>
      <p:sp>
        <p:nvSpPr>
          <p:cNvPr id="8" name="textruta 7">
            <a:extLst>
              <a:ext uri="{FF2B5EF4-FFF2-40B4-BE49-F238E27FC236}">
                <a16:creationId xmlns:a16="http://schemas.microsoft.com/office/drawing/2014/main" id="{32E8D765-D373-5E4D-A2C4-15132321976F}"/>
              </a:ext>
            </a:extLst>
          </p:cNvPr>
          <p:cNvSpPr txBox="1"/>
          <p:nvPr/>
        </p:nvSpPr>
        <p:spPr>
          <a:xfrm>
            <a:off x="451088" y="2231402"/>
            <a:ext cx="10763669" cy="1959511"/>
          </a:xfrm>
          <a:prstGeom prst="rect">
            <a:avLst/>
          </a:prstGeom>
          <a:noFill/>
        </p:spPr>
        <p:txBody>
          <a:bodyPr wrap="square">
            <a:spAutoFit/>
          </a:bodyPr>
          <a:lstStyle/>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När ett företag har genomfört Risk- och sårbarhetsanalys (RSA) och vidtagit åtgärder, kan det ändå finnas kvarstående risker som av olika anledningar inte kan hanteras inom rimlig tid eller till acceptabla kostnader. </a:t>
            </a:r>
          </a:p>
          <a:p>
            <a:pPr>
              <a:spcAft>
                <a:spcPts val="800"/>
              </a:spcAft>
            </a:pP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a:p>
            <a:pPr>
              <a:spcAft>
                <a:spcPts val="800"/>
              </a:spcAft>
            </a:pPr>
            <a:r>
              <a:rPr lang="sv-SE" sz="1800"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För att hantera dessa ska företaget uppdatera sin konitnuitetsplan med åtgärder som kan vidtas om dessa risker skulle inträffa. </a:t>
            </a:r>
            <a:endParaRPr lang="sv-SE" kern="1100" spc="-30">
              <a:latin typeface="Avenir Next LT Pro" panose="020B0504020202020204" pitchFamily="34" charset="0"/>
              <a:ea typeface="Avenir Next LT Pro Demi" panose="020B0704020202020204" pitchFamily="34" charset="0"/>
              <a:cs typeface="Times New Roman" panose="02020603050405020304" pitchFamily="18" charset="0"/>
            </a:endParaRPr>
          </a:p>
        </p:txBody>
      </p:sp>
    </p:spTree>
    <p:extLst>
      <p:ext uri="{BB962C8B-B14F-4D97-AF65-F5344CB8AC3E}">
        <p14:creationId xmlns:p14="http://schemas.microsoft.com/office/powerpoint/2010/main" val="4162901084"/>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26EB39B5-B500-C8E2-1A42-9B13D34DB6BD}"/>
              </a:ext>
            </a:extLst>
          </p:cNvPr>
          <p:cNvSpPr>
            <a:spLocks noGrp="1"/>
          </p:cNvSpPr>
          <p:nvPr>
            <p:ph type="title"/>
          </p:nvPr>
        </p:nvSpPr>
        <p:spPr>
          <a:xfrm>
            <a:off x="750888" y="2092332"/>
            <a:ext cx="8305799" cy="1325563"/>
          </a:xfrm>
        </p:spPr>
        <p:txBody>
          <a:bodyPr/>
          <a:lstStyle/>
          <a:p>
            <a:r>
              <a:rPr lang="sv-SE"/>
              <a:t>Tack för att ni lyssnat!</a:t>
            </a:r>
          </a:p>
        </p:txBody>
      </p:sp>
      <p:sp>
        <p:nvSpPr>
          <p:cNvPr id="11" name="Platshållare för innehåll 10">
            <a:extLst>
              <a:ext uri="{FF2B5EF4-FFF2-40B4-BE49-F238E27FC236}">
                <a16:creationId xmlns:a16="http://schemas.microsoft.com/office/drawing/2014/main" id="{1DD0104D-788B-703C-BD51-BA5678E2EC60}"/>
              </a:ext>
            </a:extLst>
          </p:cNvPr>
          <p:cNvSpPr>
            <a:spLocks noGrp="1"/>
          </p:cNvSpPr>
          <p:nvPr>
            <p:ph idx="1"/>
          </p:nvPr>
        </p:nvSpPr>
        <p:spPr>
          <a:xfrm>
            <a:off x="3280904" y="4561836"/>
            <a:ext cx="4577223" cy="379736"/>
          </a:xfrm>
        </p:spPr>
        <p:txBody>
          <a:bodyPr/>
          <a:lstStyle/>
          <a:p>
            <a:r>
              <a:rPr lang="sv-SE"/>
              <a:t>JIMMY PERSSON</a:t>
            </a:r>
          </a:p>
        </p:txBody>
      </p:sp>
      <p:sp>
        <p:nvSpPr>
          <p:cNvPr id="13" name="Platshållare för innehåll 12">
            <a:extLst>
              <a:ext uri="{FF2B5EF4-FFF2-40B4-BE49-F238E27FC236}">
                <a16:creationId xmlns:a16="http://schemas.microsoft.com/office/drawing/2014/main" id="{A8F0C668-D9D8-F92E-4551-2AEFAD4524A1}"/>
              </a:ext>
            </a:extLst>
          </p:cNvPr>
          <p:cNvSpPr>
            <a:spLocks noGrp="1"/>
          </p:cNvSpPr>
          <p:nvPr>
            <p:ph idx="10"/>
          </p:nvPr>
        </p:nvSpPr>
        <p:spPr/>
        <p:txBody>
          <a:bodyPr/>
          <a:lstStyle/>
          <a:p>
            <a:r>
              <a:rPr lang="sv-SE"/>
              <a:t>Utvecklings- och säkerhetschef</a:t>
            </a:r>
          </a:p>
        </p:txBody>
      </p:sp>
      <p:sp>
        <p:nvSpPr>
          <p:cNvPr id="14" name="Platshållare för innehåll 13">
            <a:extLst>
              <a:ext uri="{FF2B5EF4-FFF2-40B4-BE49-F238E27FC236}">
                <a16:creationId xmlns:a16="http://schemas.microsoft.com/office/drawing/2014/main" id="{1AD9F145-F436-E274-3B6D-696F1630D1F8}"/>
              </a:ext>
            </a:extLst>
          </p:cNvPr>
          <p:cNvSpPr>
            <a:spLocks noGrp="1"/>
          </p:cNvSpPr>
          <p:nvPr>
            <p:ph idx="12"/>
          </p:nvPr>
        </p:nvSpPr>
        <p:spPr>
          <a:xfrm>
            <a:off x="3938112" y="5427024"/>
            <a:ext cx="4154328" cy="379736"/>
          </a:xfrm>
        </p:spPr>
        <p:txBody>
          <a:bodyPr/>
          <a:lstStyle/>
          <a:p>
            <a:r>
              <a:rPr lang="sv-SE"/>
              <a:t>Jimmy.persson@stadsnatsforeningen.se</a:t>
            </a:r>
          </a:p>
        </p:txBody>
      </p:sp>
      <p:sp>
        <p:nvSpPr>
          <p:cNvPr id="15" name="Platshållare för innehåll 14">
            <a:extLst>
              <a:ext uri="{FF2B5EF4-FFF2-40B4-BE49-F238E27FC236}">
                <a16:creationId xmlns:a16="http://schemas.microsoft.com/office/drawing/2014/main" id="{A4FABF58-D61C-E9C8-7809-01A68694D5D7}"/>
              </a:ext>
            </a:extLst>
          </p:cNvPr>
          <p:cNvSpPr>
            <a:spLocks noGrp="1"/>
          </p:cNvSpPr>
          <p:nvPr>
            <p:ph idx="13"/>
          </p:nvPr>
        </p:nvSpPr>
        <p:spPr/>
        <p:txBody>
          <a:bodyPr/>
          <a:lstStyle/>
          <a:p>
            <a:r>
              <a:rPr lang="sv-SE"/>
              <a:t>+46 (0)8 214 640 </a:t>
            </a:r>
          </a:p>
        </p:txBody>
      </p:sp>
      <p:sp>
        <p:nvSpPr>
          <p:cNvPr id="16" name="Platshållare för innehåll 15">
            <a:extLst>
              <a:ext uri="{FF2B5EF4-FFF2-40B4-BE49-F238E27FC236}">
                <a16:creationId xmlns:a16="http://schemas.microsoft.com/office/drawing/2014/main" id="{8BBB960C-8B24-D165-3DE9-9A7F5400365B}"/>
              </a:ext>
            </a:extLst>
          </p:cNvPr>
          <p:cNvSpPr>
            <a:spLocks noGrp="1"/>
          </p:cNvSpPr>
          <p:nvPr>
            <p:ph idx="14"/>
          </p:nvPr>
        </p:nvSpPr>
        <p:spPr/>
        <p:txBody>
          <a:bodyPr/>
          <a:lstStyle/>
          <a:p>
            <a:r>
              <a:rPr lang="sv-SE"/>
              <a:t>+46 (0)73 274 26 15 </a:t>
            </a:r>
          </a:p>
          <a:p>
            <a:endParaRPr lang="sv-SE"/>
          </a:p>
        </p:txBody>
      </p:sp>
      <p:sp>
        <p:nvSpPr>
          <p:cNvPr id="3" name="Platshållare för bild 2">
            <a:extLst>
              <a:ext uri="{FF2B5EF4-FFF2-40B4-BE49-F238E27FC236}">
                <a16:creationId xmlns:a16="http://schemas.microsoft.com/office/drawing/2014/main" id="{BCE31B35-443C-63A2-793C-44F3CC61D3F0}"/>
              </a:ext>
            </a:extLst>
          </p:cNvPr>
          <p:cNvSpPr>
            <a:spLocks noGrp="1"/>
          </p:cNvSpPr>
          <p:nvPr>
            <p:ph type="pic" sz="quarter" idx="15"/>
          </p:nvPr>
        </p:nvSpPr>
        <p:spPr/>
        <p:txBody>
          <a:bodyPr/>
          <a:lstStyle/>
          <a:p>
            <a:endParaRPr lang="sv-SE"/>
          </a:p>
        </p:txBody>
      </p:sp>
      <p:pic>
        <p:nvPicPr>
          <p:cNvPr id="6" name="Bildobjekt 5">
            <a:extLst>
              <a:ext uri="{FF2B5EF4-FFF2-40B4-BE49-F238E27FC236}">
                <a16:creationId xmlns:a16="http://schemas.microsoft.com/office/drawing/2014/main" id="{2201523E-AC0A-BD9D-B4F9-97FBA054D3C3}"/>
              </a:ext>
            </a:extLst>
          </p:cNvPr>
          <p:cNvPicPr>
            <a:picLocks noChangeAspect="1"/>
          </p:cNvPicPr>
          <p:nvPr/>
        </p:nvPicPr>
        <p:blipFill>
          <a:blip r:embed="rId2"/>
          <a:stretch>
            <a:fillRect/>
          </a:stretch>
        </p:blipFill>
        <p:spPr>
          <a:xfrm>
            <a:off x="761825" y="4169852"/>
            <a:ext cx="2133312" cy="2151567"/>
          </a:xfrm>
          <a:prstGeom prst="rect">
            <a:avLst/>
          </a:prstGeom>
        </p:spPr>
      </p:pic>
    </p:spTree>
    <p:extLst>
      <p:ext uri="{BB962C8B-B14F-4D97-AF65-F5344CB8AC3E}">
        <p14:creationId xmlns:p14="http://schemas.microsoft.com/office/powerpoint/2010/main" val="1115109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70D3E-046C-BFF4-628B-2E1FA4334DD8}"/>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0B1856F5-F5CF-0D0E-1015-9FE3BED57CDC}"/>
              </a:ext>
            </a:extLst>
          </p:cNvPr>
          <p:cNvSpPr txBox="1"/>
          <p:nvPr/>
        </p:nvSpPr>
        <p:spPr>
          <a:xfrm>
            <a:off x="2273295" y="319025"/>
            <a:ext cx="6228780" cy="769441"/>
          </a:xfrm>
          <a:prstGeom prst="rect">
            <a:avLst/>
          </a:prstGeom>
          <a:noFill/>
        </p:spPr>
        <p:txBody>
          <a:bodyPr wrap="square" rtlCol="0">
            <a:spAutoFit/>
          </a:bodyPr>
          <a:lstStyle/>
          <a:p>
            <a:pPr algn="ctr"/>
            <a:r>
              <a:rPr lang="sv-SE" sz="4400" b="1">
                <a:latin typeface="Avenir Next LT Pro" panose="020B0504020202020204" pitchFamily="34" charset="0"/>
              </a:rPr>
              <a:t>Bakgrund</a:t>
            </a:r>
          </a:p>
        </p:txBody>
      </p:sp>
      <p:sp>
        <p:nvSpPr>
          <p:cNvPr id="14" name="textruta 13">
            <a:extLst>
              <a:ext uri="{FF2B5EF4-FFF2-40B4-BE49-F238E27FC236}">
                <a16:creationId xmlns:a16="http://schemas.microsoft.com/office/drawing/2014/main" id="{900FF0CF-AFE6-8773-AC25-996E145B6F34}"/>
              </a:ext>
            </a:extLst>
          </p:cNvPr>
          <p:cNvSpPr txBox="1"/>
          <p:nvPr/>
        </p:nvSpPr>
        <p:spPr>
          <a:xfrm>
            <a:off x="187888" y="1088466"/>
            <a:ext cx="10871176" cy="5324535"/>
          </a:xfrm>
          <a:prstGeom prst="rect">
            <a:avLst/>
          </a:prstGeom>
          <a:noFill/>
        </p:spPr>
        <p:txBody>
          <a:bodyPr wrap="square" rtlCol="0">
            <a:spAutoFit/>
          </a:bodyPr>
          <a:lstStyle/>
          <a:p>
            <a:r>
              <a:rPr lang="sv-SE" sz="2000" b="1">
                <a:latin typeface="Avenir Next LT Pro" panose="020B0504020202020204" pitchFamily="34" charset="0"/>
              </a:rPr>
              <a:t>En tillhandahållare av kommunikationsnät eller kommunikationstjänster har en skyldighet att upprätta risk-och sårbarhetsanalyser i enlighet med PTS föreskrift PTSFS 2022:11. Föreskriften innehåller bland annat nedanstående bestämmelse: </a:t>
            </a:r>
            <a:br>
              <a:rPr lang="sv-SE" sz="2000" b="1">
                <a:latin typeface="Avenir Next LT Pro" panose="020B0504020202020204" pitchFamily="34" charset="0"/>
              </a:rPr>
            </a:br>
            <a:endParaRPr lang="sv-SE" sz="2000" b="1">
              <a:latin typeface="Avenir Next LT Pro" panose="020B0504020202020204" pitchFamily="34" charset="0"/>
            </a:endParaRPr>
          </a:p>
          <a:p>
            <a:r>
              <a:rPr lang="sv-SE" sz="2000">
                <a:latin typeface="Avenir Next LT Pro" panose="020B0504020202020204" pitchFamily="34" charset="0"/>
              </a:rPr>
              <a:t>- tekniska och organisatoriska åtgärder som enligt 8 kap. 1 § lagen (2022:482) om elektronisk kommunikation ska vidtas för att hantera risker som hotar säkerheten i nät och tjänster.</a:t>
            </a:r>
          </a:p>
          <a:p>
            <a:endParaRPr lang="sv-SE" sz="2000">
              <a:latin typeface="Avenir Next LT Pro" panose="020B0504020202020204" pitchFamily="34" charset="0"/>
            </a:endParaRPr>
          </a:p>
          <a:p>
            <a:r>
              <a:rPr lang="sv-SE" sz="2000" b="1">
                <a:latin typeface="Avenir Next LT Pro" panose="020B0504020202020204" pitchFamily="34" charset="0"/>
              </a:rPr>
              <a:t>En av dessa åtgärder anges i 5 kap. Riskanalys och lyder enligt följande: </a:t>
            </a:r>
          </a:p>
          <a:p>
            <a:r>
              <a:rPr lang="sv-SE" sz="2000">
                <a:latin typeface="Avenir Next LT Pro" panose="020B0504020202020204" pitchFamily="34" charset="0"/>
              </a:rPr>
              <a:t>I en riskanalys ska tillhandahållaren analysera risken för att tillgångar, informationsbehandlingstillgångar eller förbindelser orsakar eller drabbas av säkerhets- eller integritetsincidenter. </a:t>
            </a:r>
          </a:p>
          <a:p>
            <a:r>
              <a:rPr lang="sv-SE" sz="2000">
                <a:latin typeface="Avenir Next LT Pro" panose="020B0504020202020204" pitchFamily="34" charset="0"/>
              </a:rPr>
              <a:t>Riskanalyser ska göras för varje tillgång, informationsbehandlingstillgång och förbindelse.</a:t>
            </a:r>
          </a:p>
          <a:p>
            <a:endParaRPr lang="sv-SE" sz="2000">
              <a:latin typeface="Avenir Next LT Pro" panose="020B0504020202020204" pitchFamily="34" charset="0"/>
            </a:endParaRPr>
          </a:p>
          <a:p>
            <a:r>
              <a:rPr lang="sv-SE" sz="2000" b="1">
                <a:latin typeface="Avenir Next LT Pro" panose="020B0504020202020204" pitchFamily="34" charset="0"/>
              </a:rPr>
              <a:t>Som allmänt råd i kapitlet anges</a:t>
            </a:r>
            <a:r>
              <a:rPr lang="sv-SE" sz="2000">
                <a:latin typeface="Avenir Next LT Pro" panose="020B0504020202020204" pitchFamily="34" charset="0"/>
              </a:rPr>
              <a:t>:</a:t>
            </a:r>
          </a:p>
          <a:p>
            <a:r>
              <a:rPr lang="sv-SE" sz="2000">
                <a:latin typeface="Avenir Next LT Pro" panose="020B0504020202020204" pitchFamily="34" charset="0"/>
              </a:rPr>
              <a:t>Vid genomförandet av riskanalyser bör tillhandahållaren åtminstone analysera organisatoriska, logiska och fysiska hot.</a:t>
            </a:r>
          </a:p>
        </p:txBody>
      </p:sp>
    </p:spTree>
    <p:extLst>
      <p:ext uri="{BB962C8B-B14F-4D97-AF65-F5344CB8AC3E}">
        <p14:creationId xmlns:p14="http://schemas.microsoft.com/office/powerpoint/2010/main" val="45258743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ruta 10">
            <a:extLst>
              <a:ext uri="{FF2B5EF4-FFF2-40B4-BE49-F238E27FC236}">
                <a16:creationId xmlns:a16="http://schemas.microsoft.com/office/drawing/2014/main" id="{18A3E769-8C15-C103-B45F-9BF68203CFAB}"/>
              </a:ext>
            </a:extLst>
          </p:cNvPr>
          <p:cNvSpPr txBox="1"/>
          <p:nvPr/>
        </p:nvSpPr>
        <p:spPr>
          <a:xfrm>
            <a:off x="2273295" y="319025"/>
            <a:ext cx="6228780" cy="769441"/>
          </a:xfrm>
          <a:prstGeom prst="rect">
            <a:avLst/>
          </a:prstGeom>
          <a:noFill/>
        </p:spPr>
        <p:txBody>
          <a:bodyPr wrap="square" rtlCol="0">
            <a:spAutoFit/>
          </a:bodyPr>
          <a:lstStyle/>
          <a:p>
            <a:pPr algn="ctr"/>
            <a:r>
              <a:rPr lang="sv-SE" sz="4400" b="1">
                <a:latin typeface="Avenir Next LT Pro" panose="020B0504020202020204" pitchFamily="34" charset="0"/>
              </a:rPr>
              <a:t>RSA (PTSFS 2022:11)</a:t>
            </a:r>
          </a:p>
        </p:txBody>
      </p:sp>
      <p:sp>
        <p:nvSpPr>
          <p:cNvPr id="12" name="textruta 11">
            <a:extLst>
              <a:ext uri="{FF2B5EF4-FFF2-40B4-BE49-F238E27FC236}">
                <a16:creationId xmlns:a16="http://schemas.microsoft.com/office/drawing/2014/main" id="{BD5F9EA0-F245-0E13-7666-CFEBDC70C845}"/>
              </a:ext>
            </a:extLst>
          </p:cNvPr>
          <p:cNvSpPr txBox="1"/>
          <p:nvPr/>
        </p:nvSpPr>
        <p:spPr>
          <a:xfrm>
            <a:off x="6607557" y="4485068"/>
            <a:ext cx="4759398" cy="2123658"/>
          </a:xfrm>
          <a:prstGeom prst="rect">
            <a:avLst/>
          </a:prstGeom>
          <a:noFill/>
        </p:spPr>
        <p:txBody>
          <a:bodyPr wrap="square" rtlCol="0">
            <a:spAutoFit/>
          </a:bodyPr>
          <a:lstStyle/>
          <a:p>
            <a:r>
              <a:rPr lang="sv-SE" sz="2400" b="1">
                <a:latin typeface="Avenir Next LT Pro" panose="020B0504020202020204" pitchFamily="34" charset="0"/>
              </a:rPr>
              <a:t>Organisatoriska</a:t>
            </a:r>
          </a:p>
          <a:p>
            <a:pPr marL="277246" indent="-277246">
              <a:buClr>
                <a:schemeClr val="accent1"/>
              </a:buClr>
              <a:buSzPct val="130000"/>
              <a:buFont typeface="Arial" panose="020B0604020202020204" pitchFamily="34" charset="0"/>
              <a:buChar char="•"/>
            </a:pPr>
            <a:r>
              <a:rPr lang="sv-SE">
                <a:latin typeface="Avenir Next LT Pro" panose="020B0504020202020204" pitchFamily="34" charset="0"/>
              </a:rPr>
              <a:t>kritiska personalberoenden</a:t>
            </a:r>
          </a:p>
          <a:p>
            <a:pPr marL="277246" indent="-277246">
              <a:buClr>
                <a:schemeClr val="accent1"/>
              </a:buClr>
              <a:buSzPct val="130000"/>
              <a:buFont typeface="Arial" panose="020B0604020202020204" pitchFamily="34" charset="0"/>
              <a:buChar char="•"/>
            </a:pPr>
            <a:r>
              <a:rPr lang="sv-SE">
                <a:latin typeface="Avenir Next LT Pro" panose="020B0504020202020204" pitchFamily="34" charset="0"/>
              </a:rPr>
              <a:t>bristande Kompetensförsörjning</a:t>
            </a:r>
          </a:p>
          <a:p>
            <a:pPr marL="277246" indent="-277246">
              <a:buClr>
                <a:schemeClr val="accent1"/>
              </a:buClr>
              <a:buSzPct val="130000"/>
              <a:buFont typeface="Arial" panose="020B0604020202020204" pitchFamily="34" charset="0"/>
              <a:buChar char="•"/>
            </a:pPr>
            <a:r>
              <a:rPr lang="sv-SE">
                <a:latin typeface="Avenir Next LT Pro" panose="020B0504020202020204" pitchFamily="34" charset="0"/>
              </a:rPr>
              <a:t>bristfällig incidenthantering</a:t>
            </a:r>
          </a:p>
          <a:p>
            <a:pPr marL="277246" indent="-277246">
              <a:buClr>
                <a:schemeClr val="accent1"/>
              </a:buClr>
              <a:buSzPct val="130000"/>
              <a:buFont typeface="Arial" panose="020B0604020202020204" pitchFamily="34" charset="0"/>
              <a:buChar char="•"/>
            </a:pPr>
            <a:r>
              <a:rPr lang="sv-SE">
                <a:latin typeface="Avenir Next LT Pro" panose="020B0504020202020204" pitchFamily="34" charset="0"/>
              </a:rPr>
              <a:t>bristfällig behörighetshantering</a:t>
            </a:r>
          </a:p>
          <a:p>
            <a:pPr marL="277246" indent="-277246">
              <a:buClr>
                <a:schemeClr val="accent1"/>
              </a:buClr>
              <a:buSzPct val="130000"/>
              <a:buFont typeface="Arial" panose="020B0604020202020204" pitchFamily="34" charset="0"/>
              <a:buChar char="•"/>
            </a:pPr>
            <a:r>
              <a:rPr lang="sv-SE">
                <a:latin typeface="Avenir Next LT Pro" panose="020B0504020202020204" pitchFamily="34" charset="0"/>
              </a:rPr>
              <a:t>bristfällig åtkomsthantering</a:t>
            </a:r>
          </a:p>
          <a:p>
            <a:pPr marL="277246" indent="-277246">
              <a:buClr>
                <a:schemeClr val="accent1"/>
              </a:buClr>
              <a:buSzPct val="130000"/>
              <a:buFont typeface="Arial" panose="020B0604020202020204" pitchFamily="34" charset="0"/>
              <a:buChar char="•"/>
            </a:pPr>
            <a:r>
              <a:rPr lang="sv-SE">
                <a:latin typeface="Avenir Next LT Pro" panose="020B0504020202020204" pitchFamily="34" charset="0"/>
              </a:rPr>
              <a:t>bristfällig säkerhetshantering</a:t>
            </a:r>
          </a:p>
        </p:txBody>
      </p:sp>
      <p:sp>
        <p:nvSpPr>
          <p:cNvPr id="13" name="textruta 12">
            <a:extLst>
              <a:ext uri="{FF2B5EF4-FFF2-40B4-BE49-F238E27FC236}">
                <a16:creationId xmlns:a16="http://schemas.microsoft.com/office/drawing/2014/main" id="{8DAFACDA-46DC-131E-3A68-48ACD7640EC0}"/>
              </a:ext>
            </a:extLst>
          </p:cNvPr>
          <p:cNvSpPr txBox="1"/>
          <p:nvPr/>
        </p:nvSpPr>
        <p:spPr>
          <a:xfrm>
            <a:off x="6607557" y="1311103"/>
            <a:ext cx="5033153" cy="2677656"/>
          </a:xfrm>
          <a:prstGeom prst="rect">
            <a:avLst/>
          </a:prstGeom>
          <a:noFill/>
        </p:spPr>
        <p:txBody>
          <a:bodyPr wrap="square" rtlCol="0">
            <a:spAutoFit/>
          </a:bodyPr>
          <a:lstStyle/>
          <a:p>
            <a:r>
              <a:rPr lang="sv-SE" sz="2400" b="1">
                <a:latin typeface="Avenir Next LT Pro" panose="020B0504020202020204" pitchFamily="34" charset="0"/>
              </a:rPr>
              <a:t>Logiska </a:t>
            </a:r>
          </a:p>
          <a:p>
            <a:pPr marL="277246" indent="-277246">
              <a:buClr>
                <a:schemeClr val="accent1"/>
              </a:buClr>
              <a:buSzPct val="130000"/>
              <a:buFont typeface="Arial" panose="020B0604020202020204" pitchFamily="34" charset="0"/>
              <a:buChar char="•"/>
            </a:pPr>
            <a:r>
              <a:rPr lang="sv-SE">
                <a:solidFill>
                  <a:srgbClr val="000000"/>
                </a:solidFill>
                <a:latin typeface="Avenir Next LT Pro" panose="020B0504020202020204" pitchFamily="34" charset="0"/>
              </a:rPr>
              <a:t>kända sårbarheter i mjukvara</a:t>
            </a:r>
          </a:p>
          <a:p>
            <a:pPr marL="277246" indent="-277246">
              <a:buClr>
                <a:schemeClr val="accent1"/>
              </a:buClr>
              <a:buSzPct val="130000"/>
              <a:buFont typeface="Arial" panose="020B0604020202020204" pitchFamily="34" charset="0"/>
              <a:buChar char="•"/>
            </a:pPr>
            <a:r>
              <a:rPr lang="sv-SE">
                <a:solidFill>
                  <a:srgbClr val="000000"/>
                </a:solidFill>
                <a:latin typeface="Avenir Next LT Pro" panose="020B0504020202020204" pitchFamily="34" charset="0"/>
              </a:rPr>
              <a:t>logiska överbelastningsattacker</a:t>
            </a:r>
          </a:p>
          <a:p>
            <a:pPr marL="277246" indent="-277246">
              <a:buClr>
                <a:schemeClr val="accent1"/>
              </a:buClr>
              <a:buSzPct val="130000"/>
              <a:buFont typeface="Arial" panose="020B0604020202020204" pitchFamily="34" charset="0"/>
              <a:buChar char="•"/>
            </a:pPr>
            <a:r>
              <a:rPr lang="sv-SE">
                <a:solidFill>
                  <a:srgbClr val="000000"/>
                </a:solidFill>
                <a:latin typeface="Avenir Next LT Pro" panose="020B0504020202020204" pitchFamily="34" charset="0"/>
              </a:rPr>
              <a:t>logiska intrång</a:t>
            </a:r>
          </a:p>
          <a:p>
            <a:pPr marL="277246" indent="-277246">
              <a:buClr>
                <a:schemeClr val="accent1"/>
              </a:buClr>
              <a:buSzPct val="130000"/>
              <a:buFont typeface="Arial" panose="020B0604020202020204" pitchFamily="34" charset="0"/>
              <a:buChar char="•"/>
            </a:pPr>
            <a:r>
              <a:rPr lang="sv-SE">
                <a:solidFill>
                  <a:srgbClr val="000000"/>
                </a:solidFill>
                <a:latin typeface="Avenir Next LT Pro" panose="020B0504020202020204" pitchFamily="34" charset="0"/>
              </a:rPr>
              <a:t>Konfigurationsfel</a:t>
            </a:r>
          </a:p>
          <a:p>
            <a:pPr marL="277246" indent="-277246">
              <a:buClr>
                <a:schemeClr val="accent1"/>
              </a:buClr>
              <a:buSzPct val="130000"/>
              <a:buFont typeface="Arial" panose="020B0604020202020204" pitchFamily="34" charset="0"/>
              <a:buChar char="•"/>
            </a:pPr>
            <a:r>
              <a:rPr lang="sv-SE">
                <a:solidFill>
                  <a:srgbClr val="000000"/>
                </a:solidFill>
                <a:latin typeface="Avenir Next LT Pro" panose="020B0504020202020204" pitchFamily="34" charset="0"/>
              </a:rPr>
              <a:t>fel och brister i hårdvara  </a:t>
            </a:r>
          </a:p>
          <a:p>
            <a:pPr marL="277246" indent="-277246">
              <a:buClr>
                <a:schemeClr val="accent1"/>
              </a:buClr>
              <a:buSzPct val="130000"/>
              <a:buFont typeface="Arial" panose="020B0604020202020204" pitchFamily="34" charset="0"/>
              <a:buChar char="•"/>
            </a:pPr>
            <a:r>
              <a:rPr lang="sv-SE">
                <a:solidFill>
                  <a:srgbClr val="000000"/>
                </a:solidFill>
                <a:latin typeface="Avenir Next LT Pro" panose="020B0504020202020204" pitchFamily="34" charset="0"/>
              </a:rPr>
              <a:t>fel och brister i mjukvara (såväl egenutvecklad som utvecklad av annan) </a:t>
            </a:r>
          </a:p>
          <a:p>
            <a:pPr marL="277246" indent="-277246">
              <a:buClr>
                <a:schemeClr val="accent1"/>
              </a:buClr>
              <a:buSzPct val="130000"/>
              <a:buFont typeface="Arial" panose="020B0604020202020204" pitchFamily="34" charset="0"/>
              <a:buChar char="•"/>
            </a:pPr>
            <a:r>
              <a:rPr lang="sv-SE">
                <a:solidFill>
                  <a:srgbClr val="000000"/>
                </a:solidFill>
                <a:latin typeface="Avenir Next LT Pro" panose="020B0504020202020204" pitchFamily="34" charset="0"/>
              </a:rPr>
              <a:t>bristfällig segmentering av nätverk. </a:t>
            </a:r>
            <a:endParaRPr lang="sv-SE">
              <a:latin typeface="Avenir Next LT Pro" panose="020B0504020202020204" pitchFamily="34" charset="0"/>
            </a:endParaRPr>
          </a:p>
        </p:txBody>
      </p:sp>
      <p:sp>
        <p:nvSpPr>
          <p:cNvPr id="14" name="textruta 13">
            <a:extLst>
              <a:ext uri="{FF2B5EF4-FFF2-40B4-BE49-F238E27FC236}">
                <a16:creationId xmlns:a16="http://schemas.microsoft.com/office/drawing/2014/main" id="{8F45868A-0EE7-E43F-629E-7863785B0579}"/>
              </a:ext>
            </a:extLst>
          </p:cNvPr>
          <p:cNvSpPr txBox="1"/>
          <p:nvPr/>
        </p:nvSpPr>
        <p:spPr>
          <a:xfrm>
            <a:off x="205141" y="1311103"/>
            <a:ext cx="5890859" cy="3785652"/>
          </a:xfrm>
          <a:prstGeom prst="rect">
            <a:avLst/>
          </a:prstGeom>
          <a:noFill/>
        </p:spPr>
        <p:txBody>
          <a:bodyPr wrap="square" rtlCol="0">
            <a:spAutoFit/>
          </a:bodyPr>
          <a:lstStyle/>
          <a:p>
            <a:r>
              <a:rPr lang="sv-SE" sz="2400" b="1">
                <a:latin typeface="Avenir Next LT Pro" panose="020B0504020202020204" pitchFamily="34" charset="0"/>
              </a:rPr>
              <a:t>Fysiska hot</a:t>
            </a:r>
          </a:p>
          <a:p>
            <a:pPr marL="285750" indent="-285750">
              <a:buClr>
                <a:schemeClr val="accent1"/>
              </a:buClr>
              <a:buSzPct val="130000"/>
              <a:buFont typeface="Arial" panose="020B0604020202020204" pitchFamily="34" charset="0"/>
              <a:buChar char="•"/>
            </a:pPr>
            <a:r>
              <a:rPr lang="sv-SE" b="1">
                <a:solidFill>
                  <a:srgbClr val="000000"/>
                </a:solidFill>
                <a:latin typeface="Avenir Next LT Pro" panose="020B0504020202020204" pitchFamily="34" charset="0"/>
              </a:rPr>
              <a:t>Väder, klimatförändringar i omgivande miljön </a:t>
            </a:r>
            <a:br>
              <a:rPr lang="sv-SE">
                <a:solidFill>
                  <a:srgbClr val="000000"/>
                </a:solidFill>
                <a:latin typeface="Avenir Next LT Pro" panose="020B0504020202020204" pitchFamily="34" charset="0"/>
              </a:rPr>
            </a:br>
            <a:r>
              <a:rPr lang="sv-SE">
                <a:solidFill>
                  <a:srgbClr val="000000"/>
                </a:solidFill>
                <a:latin typeface="Avenir Next LT Pro" panose="020B0504020202020204" pitchFamily="34" charset="0"/>
              </a:rPr>
              <a:t>nederbörd, brand, vind, blixtnedslag, fukt, skadliga temperaturer, översvämningar, vattenläckor, ras, skred, erosion.</a:t>
            </a:r>
          </a:p>
          <a:p>
            <a:pPr marL="285750" indent="-285750">
              <a:buClr>
                <a:schemeClr val="accent1"/>
              </a:buClr>
              <a:buSzPct val="130000"/>
              <a:buFont typeface="Arial" panose="020B0604020202020204" pitchFamily="34" charset="0"/>
              <a:buChar char="•"/>
            </a:pPr>
            <a:r>
              <a:rPr lang="sv-SE" b="1">
                <a:solidFill>
                  <a:srgbClr val="000000"/>
                </a:solidFill>
                <a:latin typeface="Avenir Next LT Pro" panose="020B0504020202020204" pitchFamily="34" charset="0"/>
              </a:rPr>
              <a:t>Fysiska hot</a:t>
            </a:r>
            <a:br>
              <a:rPr lang="sv-SE">
                <a:solidFill>
                  <a:srgbClr val="000000"/>
                </a:solidFill>
                <a:latin typeface="Avenir Next LT Pro" panose="020B0504020202020204" pitchFamily="34" charset="0"/>
              </a:rPr>
            </a:br>
            <a:r>
              <a:rPr lang="sv-SE">
                <a:solidFill>
                  <a:srgbClr val="000000"/>
                </a:solidFill>
                <a:latin typeface="Avenir Next LT Pro" panose="020B0504020202020204" pitchFamily="34" charset="0"/>
              </a:rPr>
              <a:t>Intrång, sabotage </a:t>
            </a:r>
          </a:p>
          <a:p>
            <a:pPr marL="285750" indent="-285750">
              <a:buClr>
                <a:schemeClr val="accent1"/>
              </a:buClr>
              <a:buSzPct val="130000"/>
              <a:buFont typeface="Arial" panose="020B0604020202020204" pitchFamily="34" charset="0"/>
              <a:buChar char="•"/>
            </a:pPr>
            <a:r>
              <a:rPr lang="sv-SE" b="1">
                <a:solidFill>
                  <a:srgbClr val="000000"/>
                </a:solidFill>
                <a:latin typeface="Avenir Next LT Pro" panose="020B0504020202020204" pitchFamily="34" charset="0"/>
              </a:rPr>
              <a:t>Annan yttre påverkan</a:t>
            </a:r>
            <a:r>
              <a:rPr lang="sv-SE">
                <a:solidFill>
                  <a:srgbClr val="000000"/>
                </a:solidFill>
                <a:latin typeface="Avenir Next LT Pro" panose="020B0504020202020204" pitchFamily="34" charset="0"/>
              </a:rPr>
              <a:t>,</a:t>
            </a:r>
            <a:br>
              <a:rPr lang="sv-SE">
                <a:solidFill>
                  <a:srgbClr val="000000"/>
                </a:solidFill>
                <a:latin typeface="Avenir Next LT Pro" panose="020B0504020202020204" pitchFamily="34" charset="0"/>
              </a:rPr>
            </a:br>
            <a:r>
              <a:rPr lang="sv-SE">
                <a:solidFill>
                  <a:srgbClr val="000000"/>
                </a:solidFill>
                <a:latin typeface="Avenir Next LT Pro" panose="020B0504020202020204" pitchFamily="34" charset="0"/>
              </a:rPr>
              <a:t>anlagda bränder, stöld, kabelbrott, strömavbrott. </a:t>
            </a:r>
          </a:p>
          <a:p>
            <a:pPr marL="285750" indent="-285750">
              <a:buClr>
                <a:schemeClr val="accent1"/>
              </a:buClr>
              <a:buSzPct val="130000"/>
              <a:buFont typeface="Arial" panose="020B0604020202020204" pitchFamily="34" charset="0"/>
              <a:buChar char="•"/>
            </a:pPr>
            <a:r>
              <a:rPr lang="sv-SE" b="1">
                <a:solidFill>
                  <a:srgbClr val="000000"/>
                </a:solidFill>
                <a:latin typeface="Avenir Next LT Pro" panose="020B0504020202020204" pitchFamily="34" charset="0"/>
              </a:rPr>
              <a:t>Underleverantörer       </a:t>
            </a:r>
            <a:r>
              <a:rPr lang="sv-SE">
                <a:solidFill>
                  <a:srgbClr val="000000"/>
                </a:solidFill>
                <a:latin typeface="Avenir Next LT Pro" panose="020B0504020202020204" pitchFamily="34" charset="0"/>
              </a:rPr>
              <a:t>    </a:t>
            </a:r>
          </a:p>
          <a:p>
            <a:pPr marL="322491">
              <a:buClr>
                <a:schemeClr val="accent1"/>
              </a:buClr>
              <a:buSzPct val="130000"/>
            </a:pPr>
            <a:r>
              <a:rPr lang="sv-SE">
                <a:solidFill>
                  <a:srgbClr val="000000"/>
                </a:solidFill>
                <a:latin typeface="Avenir Next LT Pro" panose="020B0504020202020204" pitchFamily="34" charset="0"/>
              </a:rPr>
              <a:t>brist på utrustning och reservdelar till följd av bristande förmåga hos underleverantörer att säkra leveranser och beroenden av en enskild leverantör. </a:t>
            </a:r>
            <a:endParaRPr lang="sv-SE">
              <a:latin typeface="Avenir Next LT Pro" panose="020B0504020202020204" pitchFamily="34" charset="0"/>
            </a:endParaRPr>
          </a:p>
        </p:txBody>
      </p:sp>
    </p:spTree>
    <p:extLst>
      <p:ext uri="{BB962C8B-B14F-4D97-AF65-F5344CB8AC3E}">
        <p14:creationId xmlns:p14="http://schemas.microsoft.com/office/powerpoint/2010/main" val="31642204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AB789-D76F-C21C-7A16-D3D4D15F0760}"/>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94CE5A2D-2773-E7DF-F715-6DB4205B2C67}"/>
              </a:ext>
            </a:extLst>
          </p:cNvPr>
          <p:cNvSpPr txBox="1"/>
          <p:nvPr/>
        </p:nvSpPr>
        <p:spPr>
          <a:xfrm>
            <a:off x="2273295" y="319025"/>
            <a:ext cx="6228780" cy="769441"/>
          </a:xfrm>
          <a:prstGeom prst="rect">
            <a:avLst/>
          </a:prstGeom>
          <a:noFill/>
        </p:spPr>
        <p:txBody>
          <a:bodyPr wrap="square" rtlCol="0">
            <a:spAutoFit/>
          </a:bodyPr>
          <a:lstStyle/>
          <a:p>
            <a:pPr algn="ctr"/>
            <a:r>
              <a:rPr lang="sv-SE" sz="4400" b="1">
                <a:latin typeface="Avenir Next LT Pro" panose="020B0504020202020204" pitchFamily="34" charset="0"/>
              </a:rPr>
              <a:t>Analysobjekt</a:t>
            </a:r>
          </a:p>
        </p:txBody>
      </p:sp>
      <p:sp>
        <p:nvSpPr>
          <p:cNvPr id="14" name="textruta 13">
            <a:extLst>
              <a:ext uri="{FF2B5EF4-FFF2-40B4-BE49-F238E27FC236}">
                <a16:creationId xmlns:a16="http://schemas.microsoft.com/office/drawing/2014/main" id="{0A6B69D1-DA6C-7759-2DD0-D0DA3AB623E4}"/>
              </a:ext>
            </a:extLst>
          </p:cNvPr>
          <p:cNvSpPr txBox="1"/>
          <p:nvPr/>
        </p:nvSpPr>
        <p:spPr>
          <a:xfrm>
            <a:off x="360416" y="1322917"/>
            <a:ext cx="9628973" cy="5016758"/>
          </a:xfrm>
          <a:prstGeom prst="rect">
            <a:avLst/>
          </a:prstGeom>
          <a:noFill/>
        </p:spPr>
        <p:txBody>
          <a:bodyPr wrap="square" rtlCol="0">
            <a:spAutoFit/>
          </a:bodyPr>
          <a:lstStyle/>
          <a:p>
            <a:r>
              <a:rPr lang="sv-SE" sz="2000" b="1">
                <a:latin typeface="Avenir Next LT Pro" panose="020B0504020202020204" pitchFamily="34" charset="0"/>
              </a:rPr>
              <a:t>Tillgångar</a:t>
            </a:r>
          </a:p>
          <a:p>
            <a:r>
              <a:rPr lang="sv-SE" sz="2000">
                <a:latin typeface="Avenir Next LT Pro" panose="020B0504020202020204" pitchFamily="34" charset="0"/>
              </a:rPr>
              <a:t>funktion som utgörs av en avgränsad del av ett kommunikationsnät eller en kommunikationstjänst och som är nödvändig för att tillhandahålla ett sådant nät eller en sådan tjänst, samt som används för att sända, motta, bearbeta eller lagra information,</a:t>
            </a:r>
          </a:p>
          <a:p>
            <a:br>
              <a:rPr lang="sv-SE" sz="2000">
                <a:latin typeface="Avenir Next LT Pro" panose="020B0504020202020204" pitchFamily="34" charset="0"/>
              </a:rPr>
            </a:br>
            <a:r>
              <a:rPr lang="sv-SE" sz="2000" b="1">
                <a:latin typeface="Avenir Next LT Pro" panose="020B0504020202020204" pitchFamily="34" charset="0"/>
              </a:rPr>
              <a:t>Informationsbehandlingstillgångar</a:t>
            </a:r>
          </a:p>
          <a:p>
            <a:r>
              <a:rPr lang="sv-SE" sz="2000">
                <a:latin typeface="Avenir Next LT Pro" panose="020B0504020202020204" pitchFamily="34" charset="0"/>
              </a:rPr>
              <a:t>system, databaser och fysiska resurser som används för informationsbehandling,</a:t>
            </a:r>
          </a:p>
          <a:p>
            <a:endParaRPr lang="sv-SE" sz="2000">
              <a:latin typeface="Avenir Next LT Pro" panose="020B0504020202020204" pitchFamily="34" charset="0"/>
            </a:endParaRPr>
          </a:p>
          <a:p>
            <a:r>
              <a:rPr lang="sv-SE" sz="2000" b="1">
                <a:latin typeface="Avenir Next LT Pro" panose="020B0504020202020204" pitchFamily="34" charset="0"/>
              </a:rPr>
              <a:t>Förbindelser</a:t>
            </a:r>
          </a:p>
          <a:p>
            <a:r>
              <a:rPr lang="sv-SE" sz="2000">
                <a:latin typeface="Avenir Next LT Pro" panose="020B0504020202020204" pitchFamily="34" charset="0"/>
              </a:rPr>
              <a:t>del av kommunikationsnät mellan två tillgångar eller mellan en tillgång och en anslutning till ett kommunikationsnät,</a:t>
            </a:r>
          </a:p>
          <a:p>
            <a:br>
              <a:rPr lang="sv-SE" sz="2000">
                <a:latin typeface="Avenir Next LT Pro" panose="020B0504020202020204" pitchFamily="34" charset="0"/>
              </a:rPr>
            </a:br>
            <a:r>
              <a:rPr lang="sv-SE" sz="2000" b="1">
                <a:latin typeface="Avenir Next LT Pro" panose="020B0504020202020204" pitchFamily="34" charset="0"/>
              </a:rPr>
              <a:t>Verksamhet</a:t>
            </a:r>
          </a:p>
          <a:p>
            <a:r>
              <a:rPr lang="sv-SE" sz="2000">
                <a:latin typeface="Avenir Next LT Pro" panose="020B0504020202020204" pitchFamily="34" charset="0"/>
              </a:rPr>
              <a:t>del av nätägarens organisation med ansvar för säkerhet, förvaltning och drift av nät och tjänster.</a:t>
            </a:r>
          </a:p>
        </p:txBody>
      </p:sp>
    </p:spTree>
    <p:extLst>
      <p:ext uri="{BB962C8B-B14F-4D97-AF65-F5344CB8AC3E}">
        <p14:creationId xmlns:p14="http://schemas.microsoft.com/office/powerpoint/2010/main" val="73829266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BDFAA-A0AE-873F-A12A-2FC2A9DC2172}"/>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9DE1B21A-2CEE-77D2-F024-A05AABB81396}"/>
              </a:ext>
            </a:extLst>
          </p:cNvPr>
          <p:cNvSpPr txBox="1"/>
          <p:nvPr/>
        </p:nvSpPr>
        <p:spPr>
          <a:xfrm>
            <a:off x="1557302" y="379410"/>
            <a:ext cx="7629830" cy="769441"/>
          </a:xfrm>
          <a:prstGeom prst="rect">
            <a:avLst/>
          </a:prstGeom>
          <a:noFill/>
        </p:spPr>
        <p:txBody>
          <a:bodyPr wrap="square" rtlCol="0">
            <a:spAutoFit/>
          </a:bodyPr>
          <a:lstStyle/>
          <a:p>
            <a:pPr algn="ctr"/>
            <a:r>
              <a:rPr lang="sv-SE" sz="4400" b="1">
                <a:latin typeface="Avenir Next LT Pro" panose="020B0504020202020204" pitchFamily="34" charset="0"/>
              </a:rPr>
              <a:t>Syfte och avgränsningar</a:t>
            </a:r>
          </a:p>
        </p:txBody>
      </p:sp>
      <p:sp>
        <p:nvSpPr>
          <p:cNvPr id="14" name="textruta 13">
            <a:extLst>
              <a:ext uri="{FF2B5EF4-FFF2-40B4-BE49-F238E27FC236}">
                <a16:creationId xmlns:a16="http://schemas.microsoft.com/office/drawing/2014/main" id="{B40D7408-3465-7DCD-95AC-45D6A815106D}"/>
              </a:ext>
            </a:extLst>
          </p:cNvPr>
          <p:cNvSpPr txBox="1"/>
          <p:nvPr/>
        </p:nvSpPr>
        <p:spPr>
          <a:xfrm>
            <a:off x="360416" y="1322917"/>
            <a:ext cx="9628973" cy="3170099"/>
          </a:xfrm>
          <a:prstGeom prst="rect">
            <a:avLst/>
          </a:prstGeom>
          <a:noFill/>
        </p:spPr>
        <p:txBody>
          <a:bodyPr wrap="square" rtlCol="0">
            <a:spAutoFit/>
          </a:bodyPr>
          <a:lstStyle/>
          <a:p>
            <a:r>
              <a:rPr lang="sv-SE" sz="2000" b="1">
                <a:latin typeface="Avenir Next LT Pro" panose="020B0504020202020204" pitchFamily="34" charset="0"/>
              </a:rPr>
              <a:t>Syfte</a:t>
            </a:r>
          </a:p>
          <a:p>
            <a:r>
              <a:rPr lang="sv-SE" sz="2000">
                <a:latin typeface="Avenir Next LT Pro" panose="020B0504020202020204" pitchFamily="34" charset="0"/>
              </a:rPr>
              <a:t>Syftet med risk- och sårbarhetsanalyserna är att reducera risker, minska sårbarheter och förbättra förmågan att förebygga, motstå och hantera kriser och extraordinära händelser.</a:t>
            </a:r>
          </a:p>
          <a:p>
            <a:endParaRPr lang="sv-SE" sz="2000">
              <a:latin typeface="Avenir Next LT Pro" panose="020B0504020202020204" pitchFamily="34" charset="0"/>
            </a:endParaRPr>
          </a:p>
          <a:p>
            <a:r>
              <a:rPr lang="sv-SE" sz="2000" b="1">
                <a:latin typeface="Avenir Next LT Pro" panose="020B0504020202020204" pitchFamily="34" charset="0"/>
              </a:rPr>
              <a:t>Avgränsningar</a:t>
            </a:r>
          </a:p>
          <a:p>
            <a:r>
              <a:rPr lang="sv-SE" sz="2000">
                <a:latin typeface="Avenir Next LT Pro" panose="020B0504020202020204" pitchFamily="34" charset="0"/>
              </a:rPr>
              <a:t>Risk- och sårbarhetsanalyserna i detta dokument avser inte:</a:t>
            </a:r>
          </a:p>
          <a:p>
            <a:endParaRPr lang="sv-SE" sz="2000">
              <a:latin typeface="Avenir Next LT Pro" panose="020B0504020202020204" pitchFamily="34" charset="0"/>
            </a:endParaRPr>
          </a:p>
          <a:p>
            <a:pPr marL="342900" indent="-342900">
              <a:buClr>
                <a:schemeClr val="accent3"/>
              </a:buClr>
              <a:buSzPct val="120000"/>
              <a:buFont typeface="Arial" panose="020B0604020202020204" pitchFamily="34" charset="0"/>
              <a:buChar char="•"/>
            </a:pPr>
            <a:r>
              <a:rPr lang="sv-SE" sz="2000">
                <a:latin typeface="Avenir Next LT Pro" panose="020B0504020202020204" pitchFamily="34" charset="0"/>
              </a:rPr>
              <a:t>kundernas utrustning eller deras hantering/agerande </a:t>
            </a:r>
          </a:p>
          <a:p>
            <a:pPr marL="342900" indent="-342900">
              <a:buClr>
                <a:schemeClr val="accent3"/>
              </a:buClr>
              <a:buSzPct val="120000"/>
              <a:buFont typeface="Arial" panose="020B0604020202020204" pitchFamily="34" charset="0"/>
              <a:buChar char="•"/>
            </a:pPr>
            <a:r>
              <a:rPr lang="sv-SE" sz="2000">
                <a:latin typeface="Avenir Next LT Pro" panose="020B0504020202020204" pitchFamily="34" charset="0"/>
              </a:rPr>
              <a:t>planerade förändringar som inte påverkar objektets funktion</a:t>
            </a:r>
          </a:p>
        </p:txBody>
      </p:sp>
    </p:spTree>
    <p:extLst>
      <p:ext uri="{BB962C8B-B14F-4D97-AF65-F5344CB8AC3E}">
        <p14:creationId xmlns:p14="http://schemas.microsoft.com/office/powerpoint/2010/main" val="42672941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25CE9-A518-DBDE-AF6A-EE13A3BDFBAB}"/>
            </a:ext>
          </a:extLst>
        </p:cNvPr>
        <p:cNvGrpSpPr/>
        <p:nvPr/>
      </p:nvGrpSpPr>
      <p:grpSpPr>
        <a:xfrm>
          <a:off x="0" y="0"/>
          <a:ext cx="0" cy="0"/>
          <a:chOff x="0" y="0"/>
          <a:chExt cx="0" cy="0"/>
        </a:xfrm>
      </p:grpSpPr>
      <p:sp>
        <p:nvSpPr>
          <p:cNvPr id="11" name="textruta 10">
            <a:extLst>
              <a:ext uri="{FF2B5EF4-FFF2-40B4-BE49-F238E27FC236}">
                <a16:creationId xmlns:a16="http://schemas.microsoft.com/office/drawing/2014/main" id="{0ABB59D7-307C-46F2-FD1B-60F2D8B1DD4E}"/>
              </a:ext>
            </a:extLst>
          </p:cNvPr>
          <p:cNvSpPr txBox="1"/>
          <p:nvPr/>
        </p:nvSpPr>
        <p:spPr>
          <a:xfrm>
            <a:off x="1574555" y="353531"/>
            <a:ext cx="7629830" cy="769441"/>
          </a:xfrm>
          <a:prstGeom prst="rect">
            <a:avLst/>
          </a:prstGeom>
          <a:noFill/>
        </p:spPr>
        <p:txBody>
          <a:bodyPr wrap="square" rtlCol="0">
            <a:spAutoFit/>
          </a:bodyPr>
          <a:lstStyle/>
          <a:p>
            <a:pPr algn="ctr"/>
            <a:r>
              <a:rPr lang="sv-SE" sz="4400" b="1">
                <a:latin typeface="Avenir Next LT Pro" panose="020B0504020202020204" pitchFamily="34" charset="0"/>
              </a:rPr>
              <a:t>Metod</a:t>
            </a:r>
          </a:p>
        </p:txBody>
      </p:sp>
      <p:sp>
        <p:nvSpPr>
          <p:cNvPr id="14" name="textruta 13">
            <a:extLst>
              <a:ext uri="{FF2B5EF4-FFF2-40B4-BE49-F238E27FC236}">
                <a16:creationId xmlns:a16="http://schemas.microsoft.com/office/drawing/2014/main" id="{B9F60C74-2D04-9A6A-F9CD-96F2DA0BB2E3}"/>
              </a:ext>
            </a:extLst>
          </p:cNvPr>
          <p:cNvSpPr txBox="1"/>
          <p:nvPr/>
        </p:nvSpPr>
        <p:spPr>
          <a:xfrm>
            <a:off x="239646" y="1122972"/>
            <a:ext cx="4461750" cy="5016758"/>
          </a:xfrm>
          <a:prstGeom prst="rect">
            <a:avLst/>
          </a:prstGeom>
          <a:noFill/>
        </p:spPr>
        <p:txBody>
          <a:bodyPr wrap="square" rtlCol="0">
            <a:spAutoFit/>
          </a:bodyPr>
          <a:lstStyle/>
          <a:p>
            <a:r>
              <a:rPr lang="sv-SE" sz="2000">
                <a:latin typeface="Avenir Next LT Pro" panose="020B0504020202020204" pitchFamily="34" charset="0"/>
              </a:rPr>
              <a:t>Metoden beskriver hur man systematiskt identifierar olika oönskade händelser, bedömer hur troligt det är att händelserna inträffar, bedömer de omedelbara negativa konsekvenserna, analyserar nät-och informationsbehandlingstillgångarnas sårbarheter samt bedömer förmågan att hantera olika påfrestningar.</a:t>
            </a:r>
          </a:p>
          <a:p>
            <a:endParaRPr lang="sv-SE" sz="2000">
              <a:latin typeface="Avenir Next LT Pro" panose="020B0504020202020204" pitchFamily="34" charset="0"/>
            </a:endParaRPr>
          </a:p>
          <a:p>
            <a:r>
              <a:rPr lang="sv-SE" sz="2000">
                <a:latin typeface="Avenir Next LT Pro" panose="020B0504020202020204" pitchFamily="34" charset="0"/>
              </a:rPr>
              <a:t>Metoden bygger på kraven i ISO 27001-standarden och på underlag från MSB (Myndigheten för Samhällsskydd och Beredskap). </a:t>
            </a:r>
          </a:p>
        </p:txBody>
      </p:sp>
      <p:pic>
        <p:nvPicPr>
          <p:cNvPr id="2" name="Bildobjekt 1" descr="En bild som visar text, visitkort, skärmbild, Teckensnitt&#10;&#10;Automatiskt genererad beskrivning">
            <a:extLst>
              <a:ext uri="{FF2B5EF4-FFF2-40B4-BE49-F238E27FC236}">
                <a16:creationId xmlns:a16="http://schemas.microsoft.com/office/drawing/2014/main" id="{BE40A3A9-D20A-D3FF-974C-70F1EE40D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8361" y="1891120"/>
            <a:ext cx="6879604" cy="2879288"/>
          </a:xfrm>
          <a:prstGeom prst="rect">
            <a:avLst/>
          </a:prstGeom>
        </p:spPr>
      </p:pic>
      <p:sp>
        <p:nvSpPr>
          <p:cNvPr id="4" name="textruta 3">
            <a:extLst>
              <a:ext uri="{FF2B5EF4-FFF2-40B4-BE49-F238E27FC236}">
                <a16:creationId xmlns:a16="http://schemas.microsoft.com/office/drawing/2014/main" id="{A43F847E-1DEF-5400-C655-182C2D72D57C}"/>
              </a:ext>
            </a:extLst>
          </p:cNvPr>
          <p:cNvSpPr txBox="1"/>
          <p:nvPr/>
        </p:nvSpPr>
        <p:spPr>
          <a:xfrm>
            <a:off x="4988225" y="4866100"/>
            <a:ext cx="6094562" cy="261610"/>
          </a:xfrm>
          <a:prstGeom prst="rect">
            <a:avLst/>
          </a:prstGeom>
          <a:noFill/>
        </p:spPr>
        <p:txBody>
          <a:bodyPr wrap="square">
            <a:spAutoFit/>
          </a:bodyPr>
          <a:lstStyle/>
          <a:p>
            <a:r>
              <a:rPr lang="sv-SE" sz="1050" i="1" kern="1100" spc="-30">
                <a:effectLst/>
                <a:latin typeface="Avenir Next LT Pro" panose="020B0504020202020204" pitchFamily="34" charset="0"/>
                <a:ea typeface="Avenir Next LT Pro Demi" panose="020B0704020202020204" pitchFamily="34" charset="0"/>
                <a:cs typeface="Times New Roman" panose="02020603050405020304" pitchFamily="18" charset="0"/>
              </a:rPr>
              <a:t>Bild: RSA-metoden</a:t>
            </a:r>
            <a:endParaRPr lang="sv-SE" sz="1050"/>
          </a:p>
        </p:txBody>
      </p:sp>
      <p:cxnSp>
        <p:nvCxnSpPr>
          <p:cNvPr id="6" name="Rak koppling 5">
            <a:extLst>
              <a:ext uri="{FF2B5EF4-FFF2-40B4-BE49-F238E27FC236}">
                <a16:creationId xmlns:a16="http://schemas.microsoft.com/office/drawing/2014/main" id="{306038F4-5D5C-E4DE-630F-8A8C0D66BF1E}"/>
              </a:ext>
            </a:extLst>
          </p:cNvPr>
          <p:cNvCxnSpPr/>
          <p:nvPr/>
        </p:nvCxnSpPr>
        <p:spPr>
          <a:xfrm>
            <a:off x="4771486" y="1216477"/>
            <a:ext cx="60385" cy="528799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82531"/>
      </p:ext>
    </p:extLst>
  </p:cSld>
  <p:clrMapOvr>
    <a:masterClrMapping/>
  </p:clrMapOvr>
  <p:transition spd="slow">
    <p:push dir="u"/>
  </p:transition>
</p:sld>
</file>

<file path=ppt/theme/theme1.xml><?xml version="1.0" encoding="utf-8"?>
<a:theme xmlns:a="http://schemas.openxmlformats.org/drawingml/2006/main" name="Office-tema">
  <a:themeElements>
    <a:clrScheme name="SSNF 2024">
      <a:dk1>
        <a:srgbClr val="1A1A1A"/>
      </a:dk1>
      <a:lt1>
        <a:srgbClr val="F5F5ED"/>
      </a:lt1>
      <a:dk2>
        <a:srgbClr val="39505C"/>
      </a:dk2>
      <a:lt2>
        <a:srgbClr val="DED6BF"/>
      </a:lt2>
      <a:accent1>
        <a:srgbClr val="FF990A"/>
      </a:accent1>
      <a:accent2>
        <a:srgbClr val="39505C"/>
      </a:accent2>
      <a:accent3>
        <a:srgbClr val="729D74"/>
      </a:accent3>
      <a:accent4>
        <a:srgbClr val="DED6BF"/>
      </a:accent4>
      <a:accent5>
        <a:srgbClr val="415644"/>
      </a:accent5>
      <a:accent6>
        <a:srgbClr val="F5F5ED"/>
      </a:accent6>
      <a:hlink>
        <a:srgbClr val="FF990A"/>
      </a:hlink>
      <a:folHlink>
        <a:srgbClr val="FF990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NF - PPT - MALL - 2024" id="{DC66C423-9B0C-43EB-B0D7-E7AE0453CBC6}" vid="{67045418-6230-4C20-A5B9-4BBF583AE27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45472914C08344381B2D9A3EAF4107A" ma:contentTypeVersion="4" ma:contentTypeDescription="Skapa ett nytt dokument." ma:contentTypeScope="" ma:versionID="c35756ce84d688d129029a6dac62bfb5">
  <xsd:schema xmlns:xsd="http://www.w3.org/2001/XMLSchema" xmlns:xs="http://www.w3.org/2001/XMLSchema" xmlns:p="http://schemas.microsoft.com/office/2006/metadata/properties" xmlns:ns2="60a0713d-4b8a-4fdc-9d69-8392a5c6cc00" targetNamespace="http://schemas.microsoft.com/office/2006/metadata/properties" ma:root="true" ma:fieldsID="5a010cad1eea2c50c4ce9fe1e50da509" ns2:_="">
    <xsd:import namespace="60a0713d-4b8a-4fdc-9d69-8392a5c6cc0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a0713d-4b8a-4fdc-9d69-8392a5c6cc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1F709-FC9E-4D61-8E0F-DA00DEFD7C60}">
  <ds:schemaRefs>
    <ds:schemaRef ds:uri="http://schemas.microsoft.com/sharepoint/v3/contenttype/forms"/>
  </ds:schemaRefs>
</ds:datastoreItem>
</file>

<file path=customXml/itemProps2.xml><?xml version="1.0" encoding="utf-8"?>
<ds:datastoreItem xmlns:ds="http://schemas.openxmlformats.org/officeDocument/2006/customXml" ds:itemID="{A92C471E-526B-42F0-81B9-A49B01D4146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4C84F6E-3460-4DA7-A081-E214367E27A4}">
  <ds:schemaRefs>
    <ds:schemaRef ds:uri="60a0713d-4b8a-4fdc-9d69-8392a5c6cc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STADSNÄTSFÖRENINGEN - PPT - MALL - 2024</Template>
  <Application>Microsoft Office PowerPoint</Application>
  <PresentationFormat>Widescreen</PresentationFormat>
  <Slides>47</Slides>
  <Notes>39</Notes>
  <HiddenSlides>0</HiddenSlide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Office-tema</vt:lpstr>
      <vt:lpstr>PowerPoint Presentation</vt:lpstr>
      <vt:lpstr>PowerPoint Presentation</vt:lpstr>
      <vt:lpstr>Informationsäkerhetsklassning</vt:lpstr>
      <vt:lpstr>Allmänt om RSA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Förberedelser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RSA med hjälp av Verktyget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Kontinuitetsplanering och Riskhantering</vt:lpstr>
      <vt:lpstr>PowerPoint Presentation</vt:lpstr>
      <vt:lpstr>PowerPoint Presentation</vt:lpstr>
      <vt:lpstr>Tack för att ni lyssnat!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Lotta Karlsson</dc:creator>
  <cp:revision>1</cp:revision>
  <dcterms:created xsi:type="dcterms:W3CDTF">2024-02-12T09:26:53Z</dcterms:created>
  <dcterms:modified xsi:type="dcterms:W3CDTF">2024-03-06T07:54:56Z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0x010100F45472914C08344381B2D9A3EAF4107A</vt:lpwstr>
  </property>
</Properties>
</file>