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48" r:id="rId2"/>
    <p:sldMasterId id="2147483666" r:id="rId3"/>
    <p:sldMasterId id="2147483677" r:id="rId4"/>
  </p:sldMasterIdLst>
  <p:notesMasterIdLst>
    <p:notesMasterId r:id="rId6"/>
  </p:notesMasterIdLst>
  <p:handoutMasterIdLst>
    <p:handoutMasterId r:id="rId7"/>
  </p:handoutMasterIdLst>
  <p:sldIdLst>
    <p:sldId id="1387" r:id="rId5"/>
  </p:sldIdLst>
  <p:sldSz cx="20104100" cy="1130935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Jönsson" initials="CJ" lastIdx="0" clrIdx="0">
    <p:extLst>
      <p:ext uri="{19B8F6BF-5375-455C-9EA6-DF929625EA0E}">
        <p15:presenceInfo xmlns:p15="http://schemas.microsoft.com/office/powerpoint/2012/main" userId="Camilla Jönsson" providerId="None"/>
      </p:ext>
    </p:extLst>
  </p:cmAuthor>
  <p:cmAuthor id="2" name="Jimmy Persson" initials="JP" lastIdx="1" clrIdx="1">
    <p:extLst>
      <p:ext uri="{19B8F6BF-5375-455C-9EA6-DF929625EA0E}">
        <p15:presenceInfo xmlns:p15="http://schemas.microsoft.com/office/powerpoint/2012/main" userId="S::Jimmy.Persson@ssnf.org::6735929c-9dbf-473b-9fc6-5fbdcd2c9fc4_5::1003000082DADB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8A54"/>
    <a:srgbClr val="DDD9C3"/>
    <a:srgbClr val="C3D69B"/>
    <a:srgbClr val="E67C34"/>
    <a:srgbClr val="F47B20"/>
    <a:srgbClr val="BFBFBF"/>
    <a:srgbClr val="FAC09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just format 2 - Dekorfär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Format med tema 2 - dekorfärg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3907" autoAdjust="0"/>
  </p:normalViewPr>
  <p:slideViewPr>
    <p:cSldViewPr>
      <p:cViewPr varScale="1">
        <p:scale>
          <a:sx n="64" d="100"/>
          <a:sy n="64" d="100"/>
        </p:scale>
        <p:origin x="76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ABCB72DC-3BED-4E01-9317-BD0830E06E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02" cy="497447"/>
          </a:xfrm>
          <a:prstGeom prst="rect">
            <a:avLst/>
          </a:prstGeom>
        </p:spPr>
        <p:txBody>
          <a:bodyPr vert="horz" lIns="48674" tIns="24337" rIns="48674" bIns="24337" rtlCol="0"/>
          <a:lstStyle>
            <a:lvl1pPr algn="l">
              <a:defRPr sz="6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4C4F10A-D49C-4E71-B956-B372FF4168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263" y="0"/>
            <a:ext cx="2945802" cy="497447"/>
          </a:xfrm>
          <a:prstGeom prst="rect">
            <a:avLst/>
          </a:prstGeom>
        </p:spPr>
        <p:txBody>
          <a:bodyPr vert="horz" lIns="48674" tIns="24337" rIns="48674" bIns="24337" rtlCol="0"/>
          <a:lstStyle>
            <a:lvl1pPr algn="r">
              <a:defRPr sz="600"/>
            </a:lvl1pPr>
          </a:lstStyle>
          <a:p>
            <a:fld id="{783DD011-23F9-4B29-93B2-437D7035C6A3}" type="datetimeFigureOut">
              <a:rPr lang="sv-SE" smtClean="0"/>
              <a:t>2022-01-31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4A65383-C3D0-438F-8403-304364F06B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192"/>
            <a:ext cx="2945802" cy="497446"/>
          </a:xfrm>
          <a:prstGeom prst="rect">
            <a:avLst/>
          </a:prstGeom>
        </p:spPr>
        <p:txBody>
          <a:bodyPr vert="horz" lIns="48674" tIns="24337" rIns="48674" bIns="24337" rtlCol="0" anchor="b"/>
          <a:lstStyle>
            <a:lvl1pPr algn="l">
              <a:defRPr sz="6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83DA81B-CAD0-406D-A306-788ACEF867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263" y="9429192"/>
            <a:ext cx="2945802" cy="497446"/>
          </a:xfrm>
          <a:prstGeom prst="rect">
            <a:avLst/>
          </a:prstGeom>
        </p:spPr>
        <p:txBody>
          <a:bodyPr vert="horz" lIns="48674" tIns="24337" rIns="48674" bIns="24337" rtlCol="0" anchor="b"/>
          <a:lstStyle>
            <a:lvl1pPr algn="r">
              <a:defRPr sz="600"/>
            </a:lvl1pPr>
          </a:lstStyle>
          <a:p>
            <a:fld id="{A63AE47E-4AE8-4A25-8517-F1026473893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2602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02" cy="497447"/>
          </a:xfrm>
          <a:prstGeom prst="rect">
            <a:avLst/>
          </a:prstGeom>
        </p:spPr>
        <p:txBody>
          <a:bodyPr vert="horz" lIns="48674" tIns="24337" rIns="48674" bIns="24337" rtlCol="0"/>
          <a:lstStyle>
            <a:lvl1pPr algn="l">
              <a:defRPr sz="6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263" y="0"/>
            <a:ext cx="2945802" cy="497447"/>
          </a:xfrm>
          <a:prstGeom prst="rect">
            <a:avLst/>
          </a:prstGeom>
        </p:spPr>
        <p:txBody>
          <a:bodyPr vert="horz" lIns="48674" tIns="24337" rIns="48674" bIns="24337" rtlCol="0"/>
          <a:lstStyle>
            <a:lvl1pPr algn="r">
              <a:defRPr sz="600"/>
            </a:lvl1pPr>
          </a:lstStyle>
          <a:p>
            <a:fld id="{5211011A-9E6F-4F29-B244-7CA88BA1B122}" type="datetimeFigureOut">
              <a:rPr lang="sv-SE" smtClean="0"/>
              <a:t>2022-01-31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8674" tIns="24337" rIns="48674" bIns="2433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553" y="4776603"/>
            <a:ext cx="5438569" cy="3909903"/>
          </a:xfrm>
          <a:prstGeom prst="rect">
            <a:avLst/>
          </a:prstGeom>
        </p:spPr>
        <p:txBody>
          <a:bodyPr vert="horz" lIns="48674" tIns="24337" rIns="48674" bIns="24337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192"/>
            <a:ext cx="2945802" cy="497446"/>
          </a:xfrm>
          <a:prstGeom prst="rect">
            <a:avLst/>
          </a:prstGeom>
        </p:spPr>
        <p:txBody>
          <a:bodyPr vert="horz" lIns="48674" tIns="24337" rIns="48674" bIns="24337" rtlCol="0" anchor="b"/>
          <a:lstStyle>
            <a:lvl1pPr algn="l">
              <a:defRPr sz="6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263" y="9429192"/>
            <a:ext cx="2945802" cy="497446"/>
          </a:xfrm>
          <a:prstGeom prst="rect">
            <a:avLst/>
          </a:prstGeom>
        </p:spPr>
        <p:txBody>
          <a:bodyPr vert="horz" lIns="48674" tIns="24337" rIns="48674" bIns="24337" rtlCol="0" anchor="b"/>
          <a:lstStyle>
            <a:lvl1pPr algn="r">
              <a:defRPr sz="600"/>
            </a:lvl1pPr>
          </a:lstStyle>
          <a:p>
            <a:fld id="{DED7B2AE-22AA-44AE-BA66-ED59C73CC01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585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D7B2AE-22AA-44AE-BA66-ED59C73CC012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62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9"/>
          <p:cNvSpPr>
            <a:spLocks noGrp="1"/>
          </p:cNvSpPr>
          <p:nvPr>
            <p:ph type="title"/>
          </p:nvPr>
        </p:nvSpPr>
        <p:spPr>
          <a:xfrm>
            <a:off x="1382713" y="4651592"/>
            <a:ext cx="17338675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</a:t>
            </a:r>
            <a:r>
              <a:rPr lang="sv-SE"/>
              <a:t>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251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1" i="0">
                <a:solidFill>
                  <a:srgbClr val="F47B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 algn="ctr">
              <a:defRPr sz="8000" b="1" i="0">
                <a:solidFill>
                  <a:srgbClr val="F47B20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/>
          <p:cNvSpPr txBox="1">
            <a:spLocks noGrp="1"/>
          </p:cNvSpPr>
          <p:nvPr>
            <p:ph type="title" hasCustomPrompt="1"/>
          </p:nvPr>
        </p:nvSpPr>
        <p:spPr>
          <a:xfrm>
            <a:off x="1311828" y="866095"/>
            <a:ext cx="17350822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sv-SE" spc="-225" dirty="0"/>
              <a:t>Lägg till rubrik</a:t>
            </a:r>
            <a:endParaRPr spc="-285" dirty="0"/>
          </a:p>
        </p:txBody>
      </p:sp>
      <p:sp>
        <p:nvSpPr>
          <p:cNvPr id="10" name="Holder 3"/>
          <p:cNvSpPr>
            <a:spLocks noGrp="1"/>
          </p:cNvSpPr>
          <p:nvPr>
            <p:ph type="subTitle" idx="4"/>
          </p:nvPr>
        </p:nvSpPr>
        <p:spPr>
          <a:xfrm>
            <a:off x="1345235" y="2890907"/>
            <a:ext cx="6954215" cy="5659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73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9"/>
          <p:cNvSpPr>
            <a:spLocks noGrp="1"/>
          </p:cNvSpPr>
          <p:nvPr>
            <p:ph type="title"/>
          </p:nvPr>
        </p:nvSpPr>
        <p:spPr>
          <a:xfrm>
            <a:off x="1382713" y="4651592"/>
            <a:ext cx="17338675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030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8"/>
          <p:cNvSpPr/>
          <p:nvPr userDrawn="1"/>
        </p:nvSpPr>
        <p:spPr>
          <a:xfrm>
            <a:off x="0" y="1"/>
            <a:ext cx="20102195" cy="11309350"/>
          </a:xfrm>
          <a:custGeom>
            <a:avLst/>
            <a:gdLst/>
            <a:ahLst/>
            <a:cxnLst/>
            <a:rect l="l" t="t" r="r" b="b"/>
            <a:pathLst>
              <a:path w="20102195" h="434340">
                <a:moveTo>
                  <a:pt x="0" y="433756"/>
                </a:moveTo>
                <a:lnTo>
                  <a:pt x="20101743" y="433756"/>
                </a:lnTo>
                <a:lnTo>
                  <a:pt x="20101743" y="0"/>
                </a:lnTo>
                <a:lnTo>
                  <a:pt x="0" y="0"/>
                </a:lnTo>
                <a:lnTo>
                  <a:pt x="0" y="433756"/>
                </a:lnTo>
                <a:close/>
              </a:path>
            </a:pathLst>
          </a:custGeom>
          <a:solidFill>
            <a:srgbClr val="F47B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4650" y="735191"/>
            <a:ext cx="3628103" cy="1364885"/>
          </a:xfrm>
          <a:prstGeom prst="rect">
            <a:avLst/>
          </a:prstGeom>
        </p:spPr>
      </p:pic>
      <p:sp>
        <p:nvSpPr>
          <p:cNvPr id="10" name="Platshållare för rubrik 9"/>
          <p:cNvSpPr>
            <a:spLocks noGrp="1"/>
          </p:cNvSpPr>
          <p:nvPr>
            <p:ph type="title"/>
          </p:nvPr>
        </p:nvSpPr>
        <p:spPr>
          <a:xfrm>
            <a:off x="1382713" y="4651592"/>
            <a:ext cx="17338675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</a:t>
            </a:r>
            <a:r>
              <a:rPr lang="sv-SE"/>
              <a:t>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25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ts val="15000"/>
        </a:lnSpc>
        <a:spcBef>
          <a:spcPct val="0"/>
        </a:spcBef>
        <a:buNone/>
        <a:defRPr sz="15000" b="1" kern="1200" spc="-15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0" cy="10875010"/>
          </a:xfrm>
          <a:custGeom>
            <a:avLst/>
            <a:gdLst/>
            <a:ahLst/>
            <a:cxnLst/>
            <a:rect l="l" t="t" r="r" b="b"/>
            <a:pathLst>
              <a:path h="10875010">
                <a:moveTo>
                  <a:pt x="0" y="10874799"/>
                </a:moveTo>
                <a:lnTo>
                  <a:pt x="0" y="0"/>
                </a:lnTo>
                <a:lnTo>
                  <a:pt x="0" y="10874799"/>
                </a:lnTo>
                <a:close/>
              </a:path>
            </a:pathLst>
          </a:custGeom>
          <a:solidFill>
            <a:srgbClr val="000000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0104100" cy="10875010"/>
          </a:xfrm>
          <a:custGeom>
            <a:avLst/>
            <a:gdLst/>
            <a:ahLst/>
            <a:cxnLst/>
            <a:rect l="l" t="t" r="r" b="b"/>
            <a:pathLst>
              <a:path w="20104100" h="10875010">
                <a:moveTo>
                  <a:pt x="0" y="10874799"/>
                </a:moveTo>
                <a:lnTo>
                  <a:pt x="20104099" y="10874799"/>
                </a:lnTo>
                <a:lnTo>
                  <a:pt x="20104099" y="0"/>
                </a:lnTo>
                <a:lnTo>
                  <a:pt x="0" y="0"/>
                </a:lnTo>
                <a:lnTo>
                  <a:pt x="0" y="1087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0874799"/>
            <a:ext cx="20102195" cy="434340"/>
          </a:xfrm>
          <a:custGeom>
            <a:avLst/>
            <a:gdLst/>
            <a:ahLst/>
            <a:cxnLst/>
            <a:rect l="l" t="t" r="r" b="b"/>
            <a:pathLst>
              <a:path w="20102195" h="434340">
                <a:moveTo>
                  <a:pt x="0" y="433756"/>
                </a:moveTo>
                <a:lnTo>
                  <a:pt x="20101743" y="433756"/>
                </a:lnTo>
                <a:lnTo>
                  <a:pt x="20101743" y="0"/>
                </a:lnTo>
                <a:lnTo>
                  <a:pt x="0" y="0"/>
                </a:lnTo>
                <a:lnTo>
                  <a:pt x="0" y="433756"/>
                </a:lnTo>
                <a:close/>
              </a:path>
            </a:pathLst>
          </a:custGeom>
          <a:solidFill>
            <a:srgbClr val="F47B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11596" y="865940"/>
            <a:ext cx="17480906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rgbClr val="F47B20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1595" y="2601150"/>
            <a:ext cx="17787299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0" name="object 2"/>
          <p:cNvSpPr txBox="1"/>
          <p:nvPr userDrawn="1"/>
        </p:nvSpPr>
        <p:spPr>
          <a:xfrm>
            <a:off x="1311597" y="10923094"/>
            <a:ext cx="4930454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78939" algn="l"/>
                <a:tab pos="1861185" algn="l"/>
              </a:tabLst>
            </a:pPr>
            <a:r>
              <a:rPr sz="1400" u="none" spc="100" dirty="0">
                <a:solidFill>
                  <a:srgbClr val="FFFFFF"/>
                </a:solidFill>
                <a:latin typeface="+mn-lt"/>
                <a:cs typeface="Proxima Nova"/>
              </a:rPr>
              <a:t>WWW.SSNF.ORG</a:t>
            </a:r>
            <a:r>
              <a:rPr sz="1400" spc="100" dirty="0">
                <a:solidFill>
                  <a:srgbClr val="FFFFFF"/>
                </a:solidFill>
                <a:latin typeface="+mn-lt"/>
                <a:cs typeface="Proxima Nova"/>
              </a:rPr>
              <a:t>	</a:t>
            </a:r>
            <a:r>
              <a:rPr sz="1400" spc="-5" dirty="0">
                <a:solidFill>
                  <a:srgbClr val="FFFFFF"/>
                </a:solidFill>
                <a:latin typeface="+mn-lt"/>
                <a:cs typeface="Proxima Nova"/>
              </a:rPr>
              <a:t>|	</a:t>
            </a:r>
            <a:r>
              <a:rPr sz="1400" spc="100" dirty="0">
                <a:solidFill>
                  <a:srgbClr val="FFFFFF"/>
                </a:solidFill>
                <a:latin typeface="+mn-lt"/>
                <a:cs typeface="Proxima Nova"/>
              </a:rPr>
              <a:t>SVENSKA</a:t>
            </a:r>
            <a:r>
              <a:rPr sz="1400" spc="355" dirty="0">
                <a:solidFill>
                  <a:srgbClr val="FFFFFF"/>
                </a:solidFill>
                <a:latin typeface="+mn-lt"/>
                <a:cs typeface="Proxima Nova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+mn-lt"/>
                <a:cs typeface="Proxima Nova"/>
              </a:rPr>
              <a:t>STADSNÄTSFÖRENINGEN</a:t>
            </a:r>
            <a:r>
              <a:rPr sz="1400" spc="-225" dirty="0">
                <a:solidFill>
                  <a:srgbClr val="FFFFFF"/>
                </a:solidFill>
                <a:latin typeface="+mn-lt"/>
                <a:cs typeface="Proxima Nova"/>
              </a:rPr>
              <a:t> </a:t>
            </a:r>
            <a:endParaRPr sz="1400" dirty="0">
              <a:latin typeface="+mn-lt"/>
              <a:cs typeface="Proxima Nov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7"/>
          <p:cNvSpPr/>
          <p:nvPr userDrawn="1"/>
        </p:nvSpPr>
        <p:spPr>
          <a:xfrm>
            <a:off x="0" y="0"/>
            <a:ext cx="20104100" cy="10875010"/>
          </a:xfrm>
          <a:custGeom>
            <a:avLst/>
            <a:gdLst/>
            <a:ahLst/>
            <a:cxnLst/>
            <a:rect l="l" t="t" r="r" b="b"/>
            <a:pathLst>
              <a:path w="20104100" h="10875010">
                <a:moveTo>
                  <a:pt x="0" y="10874799"/>
                </a:moveTo>
                <a:lnTo>
                  <a:pt x="20104099" y="10874799"/>
                </a:lnTo>
                <a:lnTo>
                  <a:pt x="20104099" y="0"/>
                </a:lnTo>
                <a:lnTo>
                  <a:pt x="0" y="0"/>
                </a:lnTo>
                <a:lnTo>
                  <a:pt x="0" y="10874799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8"/>
          <p:cNvSpPr/>
          <p:nvPr userDrawn="1"/>
        </p:nvSpPr>
        <p:spPr>
          <a:xfrm>
            <a:off x="0" y="10874799"/>
            <a:ext cx="20102195" cy="434340"/>
          </a:xfrm>
          <a:custGeom>
            <a:avLst/>
            <a:gdLst/>
            <a:ahLst/>
            <a:cxnLst/>
            <a:rect l="l" t="t" r="r" b="b"/>
            <a:pathLst>
              <a:path w="20102195" h="434340">
                <a:moveTo>
                  <a:pt x="0" y="433756"/>
                </a:moveTo>
                <a:lnTo>
                  <a:pt x="20101743" y="433756"/>
                </a:lnTo>
                <a:lnTo>
                  <a:pt x="20101743" y="0"/>
                </a:lnTo>
                <a:lnTo>
                  <a:pt x="0" y="0"/>
                </a:lnTo>
                <a:lnTo>
                  <a:pt x="0" y="433756"/>
                </a:lnTo>
                <a:close/>
              </a:path>
            </a:pathLst>
          </a:custGeom>
          <a:solidFill>
            <a:srgbClr val="F47B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"/>
          <p:cNvSpPr txBox="1"/>
          <p:nvPr userDrawn="1"/>
        </p:nvSpPr>
        <p:spPr>
          <a:xfrm>
            <a:off x="1311597" y="10923094"/>
            <a:ext cx="4930454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78939" algn="l"/>
                <a:tab pos="1861185" algn="l"/>
              </a:tabLst>
            </a:pPr>
            <a:r>
              <a:rPr sz="1400" u="none" spc="100" dirty="0">
                <a:solidFill>
                  <a:srgbClr val="FFFFFF"/>
                </a:solidFill>
                <a:latin typeface="+mn-lt"/>
                <a:cs typeface="Proxima Nova"/>
              </a:rPr>
              <a:t>WWW.SSNF.ORG</a:t>
            </a:r>
            <a:r>
              <a:rPr sz="1400" spc="100" dirty="0">
                <a:solidFill>
                  <a:srgbClr val="FFFFFF"/>
                </a:solidFill>
                <a:latin typeface="+mn-lt"/>
                <a:cs typeface="Proxima Nova"/>
              </a:rPr>
              <a:t>	</a:t>
            </a:r>
            <a:r>
              <a:rPr sz="1400" spc="-5" dirty="0">
                <a:solidFill>
                  <a:srgbClr val="FFFFFF"/>
                </a:solidFill>
                <a:latin typeface="+mn-lt"/>
                <a:cs typeface="Proxima Nova"/>
              </a:rPr>
              <a:t>|	</a:t>
            </a:r>
            <a:r>
              <a:rPr sz="1400" spc="100" dirty="0">
                <a:solidFill>
                  <a:srgbClr val="FFFFFF"/>
                </a:solidFill>
                <a:latin typeface="+mn-lt"/>
                <a:cs typeface="Proxima Nova"/>
              </a:rPr>
              <a:t>SVENSKA</a:t>
            </a:r>
            <a:r>
              <a:rPr sz="1400" spc="355" dirty="0">
                <a:solidFill>
                  <a:srgbClr val="FFFFFF"/>
                </a:solidFill>
                <a:latin typeface="+mn-lt"/>
                <a:cs typeface="Proxima Nova"/>
              </a:rPr>
              <a:t> </a:t>
            </a:r>
            <a:r>
              <a:rPr sz="1400" spc="100" dirty="0">
                <a:solidFill>
                  <a:srgbClr val="FFFFFF"/>
                </a:solidFill>
                <a:latin typeface="+mn-lt"/>
                <a:cs typeface="Proxima Nova"/>
              </a:rPr>
              <a:t>STADSNÄTSFÖRENINGEN</a:t>
            </a:r>
            <a:r>
              <a:rPr sz="1400" spc="-225" dirty="0">
                <a:solidFill>
                  <a:srgbClr val="FFFFFF"/>
                </a:solidFill>
                <a:latin typeface="+mn-lt"/>
                <a:cs typeface="Proxima Nova"/>
              </a:rPr>
              <a:t> </a:t>
            </a:r>
            <a:endParaRPr sz="1400" dirty="0">
              <a:latin typeface="+mn-lt"/>
              <a:cs typeface="Proxima Nova"/>
            </a:endParaRPr>
          </a:p>
        </p:txBody>
      </p:sp>
      <p:sp>
        <p:nvSpPr>
          <p:cNvPr id="13" name="Holder 2"/>
          <p:cNvSpPr>
            <a:spLocks noGrp="1"/>
          </p:cNvSpPr>
          <p:nvPr>
            <p:ph type="title"/>
          </p:nvPr>
        </p:nvSpPr>
        <p:spPr>
          <a:xfrm>
            <a:off x="1311596" y="865940"/>
            <a:ext cx="1748090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1" i="0">
                <a:solidFill>
                  <a:srgbClr val="F47B20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14" name="Holder 3"/>
          <p:cNvSpPr>
            <a:spLocks noGrp="1"/>
          </p:cNvSpPr>
          <p:nvPr>
            <p:ph type="body" idx="1"/>
          </p:nvPr>
        </p:nvSpPr>
        <p:spPr>
          <a:xfrm>
            <a:off x="1311595" y="2601150"/>
            <a:ext cx="1778729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407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8"/>
          <p:cNvSpPr/>
          <p:nvPr userDrawn="1"/>
        </p:nvSpPr>
        <p:spPr>
          <a:xfrm>
            <a:off x="0" y="1"/>
            <a:ext cx="20102195" cy="11309350"/>
          </a:xfrm>
          <a:custGeom>
            <a:avLst/>
            <a:gdLst/>
            <a:ahLst/>
            <a:cxnLst/>
            <a:rect l="l" t="t" r="r" b="b"/>
            <a:pathLst>
              <a:path w="20102195" h="434340">
                <a:moveTo>
                  <a:pt x="0" y="433756"/>
                </a:moveTo>
                <a:lnTo>
                  <a:pt x="20101743" y="433756"/>
                </a:lnTo>
                <a:lnTo>
                  <a:pt x="20101743" y="0"/>
                </a:lnTo>
                <a:lnTo>
                  <a:pt x="0" y="0"/>
                </a:lnTo>
                <a:lnTo>
                  <a:pt x="0" y="433756"/>
                </a:lnTo>
                <a:close/>
              </a:path>
            </a:pathLst>
          </a:custGeom>
          <a:solidFill>
            <a:srgbClr val="F47B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4650" y="735191"/>
            <a:ext cx="3628103" cy="1364885"/>
          </a:xfrm>
          <a:prstGeom prst="rect">
            <a:avLst/>
          </a:prstGeom>
        </p:spPr>
      </p:pic>
      <p:sp>
        <p:nvSpPr>
          <p:cNvPr id="10" name="Platshållare för rubrik 9"/>
          <p:cNvSpPr>
            <a:spLocks noGrp="1"/>
          </p:cNvSpPr>
          <p:nvPr>
            <p:ph type="title"/>
          </p:nvPr>
        </p:nvSpPr>
        <p:spPr>
          <a:xfrm>
            <a:off x="1382713" y="4651592"/>
            <a:ext cx="17338675" cy="4038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</a:t>
            </a:r>
            <a:r>
              <a:rPr lang="sv-SE"/>
              <a:t>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941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ts val="15000"/>
        </a:lnSpc>
        <a:spcBef>
          <a:spcPct val="0"/>
        </a:spcBef>
        <a:buNone/>
        <a:defRPr sz="15000" b="1" kern="1200" spc="-15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ktangel 36">
            <a:extLst>
              <a:ext uri="{FF2B5EF4-FFF2-40B4-BE49-F238E27FC236}">
                <a16:creationId xmlns:a16="http://schemas.microsoft.com/office/drawing/2014/main" id="{3F505659-CADB-4BAF-8E44-D1AA0DE69ED4}"/>
              </a:ext>
            </a:extLst>
          </p:cNvPr>
          <p:cNvSpPr/>
          <p:nvPr/>
        </p:nvSpPr>
        <p:spPr>
          <a:xfrm>
            <a:off x="3195706" y="1072886"/>
            <a:ext cx="2895600" cy="15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000" dirty="0"/>
              <a:t>Kontinuitets-hantering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A4478E08-4589-43D3-8CE2-6830CBB724AB}"/>
              </a:ext>
            </a:extLst>
          </p:cNvPr>
          <p:cNvSpPr/>
          <p:nvPr/>
        </p:nvSpPr>
        <p:spPr>
          <a:xfrm>
            <a:off x="12974485" y="8091096"/>
            <a:ext cx="2895600" cy="1524000"/>
          </a:xfrm>
          <a:prstGeom prst="rect">
            <a:avLst/>
          </a:prstGeom>
          <a:solidFill>
            <a:srgbClr val="C3D69B"/>
          </a:solidFill>
          <a:ln w="57150">
            <a:solidFill>
              <a:schemeClr val="tx1"/>
            </a:solidFill>
            <a:prstDash val="dash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3200" dirty="0">
                <a:solidFill>
                  <a:schemeClr val="tx1"/>
                </a:solidFill>
              </a:rPr>
              <a:t>Robusta Radionät</a:t>
            </a: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7508998D-A3B3-488E-B316-CF69603297DD}"/>
              </a:ext>
            </a:extLst>
          </p:cNvPr>
          <p:cNvSpPr/>
          <p:nvPr/>
        </p:nvSpPr>
        <p:spPr>
          <a:xfrm>
            <a:off x="7473344" y="2955209"/>
            <a:ext cx="4056197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/>
              <a:t>           RSA Site och Nod</a:t>
            </a: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4E14005D-09DD-4158-82B9-385C0F73DDE4}"/>
              </a:ext>
            </a:extLst>
          </p:cNvPr>
          <p:cNvSpPr/>
          <p:nvPr/>
        </p:nvSpPr>
        <p:spPr>
          <a:xfrm>
            <a:off x="7490942" y="3715269"/>
            <a:ext cx="4025469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/>
              <a:t>          RSA Passiv säker förbindelse</a:t>
            </a: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29F64CB1-1704-41BC-B7B5-D409B78572A8}"/>
              </a:ext>
            </a:extLst>
          </p:cNvPr>
          <p:cNvSpPr/>
          <p:nvPr/>
        </p:nvSpPr>
        <p:spPr>
          <a:xfrm>
            <a:off x="7465272" y="4460474"/>
            <a:ext cx="4025469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/>
              <a:t>           </a:t>
            </a:r>
            <a:r>
              <a:rPr lang="sv-SE" sz="2000" dirty="0">
                <a:solidFill>
                  <a:schemeClr val="bg1">
                    <a:lumMod val="75000"/>
                  </a:schemeClr>
                </a:solidFill>
              </a:rPr>
              <a:t>RSA IoT-system</a:t>
            </a: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48DE5B8C-56D6-4C05-8190-4FFC5B32F0DA}"/>
              </a:ext>
            </a:extLst>
          </p:cNvPr>
          <p:cNvSpPr/>
          <p:nvPr/>
        </p:nvSpPr>
        <p:spPr>
          <a:xfrm>
            <a:off x="7465273" y="5221318"/>
            <a:ext cx="3994300" cy="609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/>
              <a:t>           </a:t>
            </a:r>
            <a:r>
              <a:rPr lang="sv-SE" sz="2000" dirty="0">
                <a:solidFill>
                  <a:schemeClr val="bg1">
                    <a:lumMod val="75000"/>
                  </a:schemeClr>
                </a:solidFill>
              </a:rPr>
              <a:t>Verksamhetsanalys nätdrift</a:t>
            </a:r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44BE03D5-F52C-4592-9285-F16A79218329}"/>
              </a:ext>
            </a:extLst>
          </p:cNvPr>
          <p:cNvSpPr/>
          <p:nvPr/>
        </p:nvSpPr>
        <p:spPr>
          <a:xfrm>
            <a:off x="7460214" y="5966523"/>
            <a:ext cx="4025469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>
                <a:solidFill>
                  <a:schemeClr val="bg1">
                    <a:lumMod val="75000"/>
                  </a:schemeClr>
                </a:solidFill>
              </a:rPr>
              <a:t>           RSA Fastighetsnät</a:t>
            </a:r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03D1C1F2-CEF3-4F70-80D2-5CBB0A0D0F18}"/>
              </a:ext>
            </a:extLst>
          </p:cNvPr>
          <p:cNvSpPr/>
          <p:nvPr/>
        </p:nvSpPr>
        <p:spPr>
          <a:xfrm>
            <a:off x="7451281" y="6711728"/>
            <a:ext cx="4025469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>
                <a:solidFill>
                  <a:schemeClr val="bg1">
                    <a:lumMod val="75000"/>
                  </a:schemeClr>
                </a:solidFill>
              </a:rPr>
              <a:t>           RSA Radio</a:t>
            </a: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A3A02EC1-2FD4-4D5B-9255-E8200169EC61}"/>
              </a:ext>
            </a:extLst>
          </p:cNvPr>
          <p:cNvSpPr/>
          <p:nvPr/>
        </p:nvSpPr>
        <p:spPr>
          <a:xfrm>
            <a:off x="7437182" y="7435322"/>
            <a:ext cx="4025469" cy="609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2000" dirty="0">
                <a:solidFill>
                  <a:schemeClr val="bg1">
                    <a:lumMod val="75000"/>
                  </a:schemeClr>
                </a:solidFill>
              </a:rPr>
              <a:t>           RSA Aktivt nät</a:t>
            </a: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2D06C248-737A-45CF-AAD8-D9D7413D0877}"/>
              </a:ext>
            </a:extLst>
          </p:cNvPr>
          <p:cNvSpPr/>
          <p:nvPr/>
        </p:nvSpPr>
        <p:spPr>
          <a:xfrm>
            <a:off x="7420973" y="8146955"/>
            <a:ext cx="4038600" cy="1306635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Instruktion för RSA</a:t>
            </a:r>
            <a:br>
              <a:rPr lang="sv-SE" sz="2400" b="1" dirty="0"/>
            </a:br>
            <a:r>
              <a:rPr lang="sv-SE" sz="2400" b="1" dirty="0"/>
              <a:t>Instruktion för  verksamhetsanalys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4A8BF4BA-6A47-442D-9A0C-8C689AD037EA}"/>
              </a:ext>
            </a:extLst>
          </p:cNvPr>
          <p:cNvCxnSpPr>
            <a:cxnSpLocks/>
            <a:stCxn id="37" idx="3"/>
          </p:cNvCxnSpPr>
          <p:nvPr/>
        </p:nvCxnSpPr>
        <p:spPr>
          <a:xfrm>
            <a:off x="6091306" y="1834886"/>
            <a:ext cx="1038440" cy="0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AB4E9E48-1C75-45C4-990C-AF9E972533E0}"/>
              </a:ext>
            </a:extLst>
          </p:cNvPr>
          <p:cNvSpPr/>
          <p:nvPr/>
        </p:nvSpPr>
        <p:spPr>
          <a:xfrm>
            <a:off x="7129746" y="675652"/>
            <a:ext cx="4704596" cy="9435009"/>
          </a:xfrm>
          <a:prstGeom prst="roundRect">
            <a:avLst/>
          </a:prstGeom>
          <a:noFill/>
          <a:ln w="571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3" name="Rak pilkoppling 62">
            <a:extLst>
              <a:ext uri="{FF2B5EF4-FFF2-40B4-BE49-F238E27FC236}">
                <a16:creationId xmlns:a16="http://schemas.microsoft.com/office/drawing/2014/main" id="{F3D14022-6301-46EA-9120-60EC37D927C3}"/>
              </a:ext>
            </a:extLst>
          </p:cNvPr>
          <p:cNvCxnSpPr>
            <a:cxnSpLocks/>
          </p:cNvCxnSpPr>
          <p:nvPr/>
        </p:nvCxnSpPr>
        <p:spPr>
          <a:xfrm flipH="1">
            <a:off x="11809200" y="8853987"/>
            <a:ext cx="1139823" cy="0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Rak pilkoppling 78">
            <a:extLst>
              <a:ext uri="{FF2B5EF4-FFF2-40B4-BE49-F238E27FC236}">
                <a16:creationId xmlns:a16="http://schemas.microsoft.com/office/drawing/2014/main" id="{B559C850-6D36-4575-8C99-779628191A5E}"/>
              </a:ext>
            </a:extLst>
          </p:cNvPr>
          <p:cNvCxnSpPr>
            <a:cxnSpLocks/>
          </p:cNvCxnSpPr>
          <p:nvPr/>
        </p:nvCxnSpPr>
        <p:spPr>
          <a:xfrm flipV="1">
            <a:off x="6011871" y="4375102"/>
            <a:ext cx="1105153" cy="16955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Rak pilkoppling 82">
            <a:extLst>
              <a:ext uri="{FF2B5EF4-FFF2-40B4-BE49-F238E27FC236}">
                <a16:creationId xmlns:a16="http://schemas.microsoft.com/office/drawing/2014/main" id="{050E5532-CFFE-4F11-9E9F-8CDF81381D76}"/>
              </a:ext>
            </a:extLst>
          </p:cNvPr>
          <p:cNvCxnSpPr>
            <a:cxnSpLocks/>
          </p:cNvCxnSpPr>
          <p:nvPr/>
        </p:nvCxnSpPr>
        <p:spPr>
          <a:xfrm flipH="1">
            <a:off x="11830136" y="7064478"/>
            <a:ext cx="1163018" cy="24399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Rak pilkoppling 83">
            <a:extLst>
              <a:ext uri="{FF2B5EF4-FFF2-40B4-BE49-F238E27FC236}">
                <a16:creationId xmlns:a16="http://schemas.microsoft.com/office/drawing/2014/main" id="{C60B3888-33EB-46C4-A896-ACD53BEF824F}"/>
              </a:ext>
            </a:extLst>
          </p:cNvPr>
          <p:cNvCxnSpPr>
            <a:cxnSpLocks/>
          </p:cNvCxnSpPr>
          <p:nvPr/>
        </p:nvCxnSpPr>
        <p:spPr>
          <a:xfrm flipH="1">
            <a:off x="11786004" y="5379589"/>
            <a:ext cx="1163018" cy="24399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Rak pilkoppling 84">
            <a:extLst>
              <a:ext uri="{FF2B5EF4-FFF2-40B4-BE49-F238E27FC236}">
                <a16:creationId xmlns:a16="http://schemas.microsoft.com/office/drawing/2014/main" id="{B832D3B0-071F-4FA1-A369-12FDDC52B659}"/>
              </a:ext>
            </a:extLst>
          </p:cNvPr>
          <p:cNvCxnSpPr>
            <a:cxnSpLocks/>
          </p:cNvCxnSpPr>
          <p:nvPr/>
        </p:nvCxnSpPr>
        <p:spPr>
          <a:xfrm flipH="1">
            <a:off x="11830136" y="3551758"/>
            <a:ext cx="1163018" cy="24399"/>
          </a:xfrm>
          <a:prstGeom prst="straightConnector1">
            <a:avLst/>
          </a:prstGeom>
          <a:ln w="7620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Ellips 93">
            <a:extLst>
              <a:ext uri="{FF2B5EF4-FFF2-40B4-BE49-F238E27FC236}">
                <a16:creationId xmlns:a16="http://schemas.microsoft.com/office/drawing/2014/main" id="{D70C1CC1-B458-466B-8FB3-064D30B19C8D}"/>
              </a:ext>
            </a:extLst>
          </p:cNvPr>
          <p:cNvSpPr/>
          <p:nvPr/>
        </p:nvSpPr>
        <p:spPr>
          <a:xfrm>
            <a:off x="3247246" y="2261104"/>
            <a:ext cx="315667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A2F3D85-D4AF-4092-A6FA-3AED1FA28BC8}"/>
              </a:ext>
            </a:extLst>
          </p:cNvPr>
          <p:cNvGrpSpPr/>
          <p:nvPr/>
        </p:nvGrpSpPr>
        <p:grpSpPr>
          <a:xfrm>
            <a:off x="3119465" y="3630057"/>
            <a:ext cx="2895600" cy="1524000"/>
            <a:chOff x="12997360" y="1002582"/>
            <a:chExt cx="2895600" cy="1524000"/>
          </a:xfrm>
          <a:solidFill>
            <a:srgbClr val="E67C34"/>
          </a:solidFill>
        </p:grpSpPr>
        <p:sp>
          <p:nvSpPr>
            <p:cNvPr id="36" name="Rektangel 35">
              <a:extLst>
                <a:ext uri="{FF2B5EF4-FFF2-40B4-BE49-F238E27FC236}">
                  <a16:creationId xmlns:a16="http://schemas.microsoft.com/office/drawing/2014/main" id="{84BFE832-D676-48B4-9C60-40A9BA0FF97A}"/>
                </a:ext>
              </a:extLst>
            </p:cNvPr>
            <p:cNvSpPr/>
            <p:nvPr/>
          </p:nvSpPr>
          <p:spPr>
            <a:xfrm>
              <a:off x="12997360" y="1002582"/>
              <a:ext cx="2895600" cy="1524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3000" dirty="0"/>
                <a:t>Ledningssystem för driftsäkerhet</a:t>
              </a:r>
            </a:p>
          </p:txBody>
        </p:sp>
        <p:sp>
          <p:nvSpPr>
            <p:cNvPr id="91" name="Ellips 90">
              <a:extLst>
                <a:ext uri="{FF2B5EF4-FFF2-40B4-BE49-F238E27FC236}">
                  <a16:creationId xmlns:a16="http://schemas.microsoft.com/office/drawing/2014/main" id="{7B33C680-B3D7-421B-87E1-303A4D51CFF9}"/>
                </a:ext>
              </a:extLst>
            </p:cNvPr>
            <p:cNvSpPr/>
            <p:nvPr/>
          </p:nvSpPr>
          <p:spPr>
            <a:xfrm>
              <a:off x="13044063" y="2216101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2" name="Ellips 91">
              <a:extLst>
                <a:ext uri="{FF2B5EF4-FFF2-40B4-BE49-F238E27FC236}">
                  <a16:creationId xmlns:a16="http://schemas.microsoft.com/office/drawing/2014/main" id="{A28F8156-58A9-4D05-8BA8-39792259F5F7}"/>
                </a:ext>
              </a:extLst>
            </p:cNvPr>
            <p:cNvSpPr/>
            <p:nvPr/>
          </p:nvSpPr>
          <p:spPr>
            <a:xfrm>
              <a:off x="13371522" y="2209563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3" name="Ellips 92">
              <a:extLst>
                <a:ext uri="{FF2B5EF4-FFF2-40B4-BE49-F238E27FC236}">
                  <a16:creationId xmlns:a16="http://schemas.microsoft.com/office/drawing/2014/main" id="{118893AF-ACE9-4053-B480-855883DBB37C}"/>
                </a:ext>
              </a:extLst>
            </p:cNvPr>
            <p:cNvSpPr/>
            <p:nvPr/>
          </p:nvSpPr>
          <p:spPr>
            <a:xfrm>
              <a:off x="13696817" y="2209563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95" name="Ellips 94">
              <a:extLst>
                <a:ext uri="{FF2B5EF4-FFF2-40B4-BE49-F238E27FC236}">
                  <a16:creationId xmlns:a16="http://schemas.microsoft.com/office/drawing/2014/main" id="{519E11F7-EA57-4496-B74A-03B676216D87}"/>
                </a:ext>
              </a:extLst>
            </p:cNvPr>
            <p:cNvSpPr/>
            <p:nvPr/>
          </p:nvSpPr>
          <p:spPr>
            <a:xfrm>
              <a:off x="14022112" y="2209563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96" name="Ellips 95">
              <a:extLst>
                <a:ext uri="{FF2B5EF4-FFF2-40B4-BE49-F238E27FC236}">
                  <a16:creationId xmlns:a16="http://schemas.microsoft.com/office/drawing/2014/main" id="{A211BC2F-0C26-4E9F-BDA5-375D831D4187}"/>
                </a:ext>
              </a:extLst>
            </p:cNvPr>
            <p:cNvSpPr/>
            <p:nvPr/>
          </p:nvSpPr>
          <p:spPr>
            <a:xfrm>
              <a:off x="14353001" y="2215522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10" name="Grupp 9">
            <a:extLst>
              <a:ext uri="{FF2B5EF4-FFF2-40B4-BE49-F238E27FC236}">
                <a16:creationId xmlns:a16="http://schemas.microsoft.com/office/drawing/2014/main" id="{67B006AE-C938-4254-AD8B-C16C0F110A7F}"/>
              </a:ext>
            </a:extLst>
          </p:cNvPr>
          <p:cNvGrpSpPr/>
          <p:nvPr/>
        </p:nvGrpSpPr>
        <p:grpSpPr>
          <a:xfrm>
            <a:off x="11809200" y="992429"/>
            <a:ext cx="4073954" cy="1524000"/>
            <a:chOff x="11821481" y="2759319"/>
            <a:chExt cx="4073954" cy="1524000"/>
          </a:xfrm>
        </p:grpSpPr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826BA013-3610-41A4-808E-924587317217}"/>
                </a:ext>
              </a:extLst>
            </p:cNvPr>
            <p:cNvSpPr/>
            <p:nvPr/>
          </p:nvSpPr>
          <p:spPr>
            <a:xfrm>
              <a:off x="12999835" y="2759319"/>
              <a:ext cx="2895600" cy="15240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3000" dirty="0"/>
                <a:t>Robust Fiber</a:t>
              </a:r>
            </a:p>
            <a:p>
              <a:pPr algn="ctr"/>
              <a:r>
                <a:rPr lang="sv-SE" sz="3000" dirty="0"/>
                <a:t>Bilaga 4 och UB</a:t>
              </a:r>
              <a:br>
                <a:rPr lang="sv-SE" sz="2400" dirty="0"/>
              </a:br>
              <a:r>
                <a:rPr lang="sv-SE" sz="2400" dirty="0"/>
                <a:t>Site och Nod</a:t>
              </a:r>
              <a:endParaRPr lang="sv-SE" sz="3000" dirty="0"/>
            </a:p>
          </p:txBody>
        </p:sp>
        <p:cxnSp>
          <p:nvCxnSpPr>
            <p:cNvPr id="82" name="Rak pilkoppling 81">
              <a:extLst>
                <a:ext uri="{FF2B5EF4-FFF2-40B4-BE49-F238E27FC236}">
                  <a16:creationId xmlns:a16="http://schemas.microsoft.com/office/drawing/2014/main" id="{F8CB35A5-4A11-4E8D-AE64-CA848F433B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821481" y="3565737"/>
              <a:ext cx="1183954" cy="0"/>
            </a:xfrm>
            <a:prstGeom prst="straightConnector1">
              <a:avLst/>
            </a:prstGeom>
            <a:ln w="76200">
              <a:solidFill>
                <a:schemeClr val="bg2">
                  <a:lumMod val="50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Ellips 96">
              <a:extLst>
                <a:ext uri="{FF2B5EF4-FFF2-40B4-BE49-F238E27FC236}">
                  <a16:creationId xmlns:a16="http://schemas.microsoft.com/office/drawing/2014/main" id="{CC01B726-8FE5-4DC3-925C-4A24447F5C17}"/>
                </a:ext>
              </a:extLst>
            </p:cNvPr>
            <p:cNvSpPr/>
            <p:nvPr/>
          </p:nvSpPr>
          <p:spPr>
            <a:xfrm>
              <a:off x="13038770" y="3965030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" name="Grupp 4">
            <a:extLst>
              <a:ext uri="{FF2B5EF4-FFF2-40B4-BE49-F238E27FC236}">
                <a16:creationId xmlns:a16="http://schemas.microsoft.com/office/drawing/2014/main" id="{12D00BFD-7601-4499-B5A6-0CE95E6EDB66}"/>
              </a:ext>
            </a:extLst>
          </p:cNvPr>
          <p:cNvGrpSpPr/>
          <p:nvPr/>
        </p:nvGrpSpPr>
        <p:grpSpPr>
          <a:xfrm>
            <a:off x="12987554" y="4542285"/>
            <a:ext cx="2895600" cy="1524000"/>
            <a:chOff x="12999835" y="4560571"/>
            <a:chExt cx="2895600" cy="1524000"/>
          </a:xfrm>
        </p:grpSpPr>
        <p:sp>
          <p:nvSpPr>
            <p:cNvPr id="27" name="Rektangel 26">
              <a:extLst>
                <a:ext uri="{FF2B5EF4-FFF2-40B4-BE49-F238E27FC236}">
                  <a16:creationId xmlns:a16="http://schemas.microsoft.com/office/drawing/2014/main" id="{5555DC92-1CD9-4365-967A-785D6C83671F}"/>
                </a:ext>
              </a:extLst>
            </p:cNvPr>
            <p:cNvSpPr/>
            <p:nvPr/>
          </p:nvSpPr>
          <p:spPr>
            <a:xfrm>
              <a:off x="12999835" y="4560571"/>
              <a:ext cx="2895600" cy="1524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3000" dirty="0"/>
                <a:t>Robust &amp; Säker IoT</a:t>
              </a:r>
            </a:p>
          </p:txBody>
        </p:sp>
        <p:sp>
          <p:nvSpPr>
            <p:cNvPr id="99" name="Ellips 98">
              <a:extLst>
                <a:ext uri="{FF2B5EF4-FFF2-40B4-BE49-F238E27FC236}">
                  <a16:creationId xmlns:a16="http://schemas.microsoft.com/office/drawing/2014/main" id="{4E101FCB-771E-47E3-B92A-6F92AF8EE6CE}"/>
                </a:ext>
              </a:extLst>
            </p:cNvPr>
            <p:cNvSpPr/>
            <p:nvPr/>
          </p:nvSpPr>
          <p:spPr>
            <a:xfrm>
              <a:off x="13034249" y="5769956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0" name="Ellips 99">
              <a:extLst>
                <a:ext uri="{FF2B5EF4-FFF2-40B4-BE49-F238E27FC236}">
                  <a16:creationId xmlns:a16="http://schemas.microsoft.com/office/drawing/2014/main" id="{A4581D49-7E51-4CBD-B7B7-48554B3628B3}"/>
                </a:ext>
              </a:extLst>
            </p:cNvPr>
            <p:cNvSpPr/>
            <p:nvPr/>
          </p:nvSpPr>
          <p:spPr>
            <a:xfrm>
              <a:off x="13339048" y="5769955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1" name="Ellips 100">
              <a:extLst>
                <a:ext uri="{FF2B5EF4-FFF2-40B4-BE49-F238E27FC236}">
                  <a16:creationId xmlns:a16="http://schemas.microsoft.com/office/drawing/2014/main" id="{3B85701D-E313-47F3-9588-FBCDA8445AF2}"/>
                </a:ext>
              </a:extLst>
            </p:cNvPr>
            <p:cNvSpPr/>
            <p:nvPr/>
          </p:nvSpPr>
          <p:spPr>
            <a:xfrm>
              <a:off x="13643847" y="5769954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" name="Grupp 2">
            <a:extLst>
              <a:ext uri="{FF2B5EF4-FFF2-40B4-BE49-F238E27FC236}">
                <a16:creationId xmlns:a16="http://schemas.microsoft.com/office/drawing/2014/main" id="{D6B182BA-7509-42C8-9141-DEA9FD6D34BC}"/>
              </a:ext>
            </a:extLst>
          </p:cNvPr>
          <p:cNvGrpSpPr/>
          <p:nvPr/>
        </p:nvGrpSpPr>
        <p:grpSpPr>
          <a:xfrm>
            <a:off x="12973363" y="6294119"/>
            <a:ext cx="2895600" cy="1524000"/>
            <a:chOff x="12971637" y="6408878"/>
            <a:chExt cx="2895600" cy="1524000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7DE3AC54-4D3E-4451-9235-F0488C475ACF}"/>
                </a:ext>
              </a:extLst>
            </p:cNvPr>
            <p:cNvSpPr/>
            <p:nvPr/>
          </p:nvSpPr>
          <p:spPr>
            <a:xfrm>
              <a:off x="12971637" y="6408878"/>
              <a:ext cx="2895600" cy="1524000"/>
            </a:xfrm>
            <a:prstGeom prst="rect">
              <a:avLst/>
            </a:prstGeom>
            <a:grpFill/>
            <a:ln w="57150">
              <a:prstDash val="dash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3000" dirty="0"/>
                <a:t>Robusta Fastighetsnät</a:t>
              </a:r>
            </a:p>
          </p:txBody>
        </p:sp>
        <p:sp>
          <p:nvSpPr>
            <p:cNvPr id="102" name="Ellips 101">
              <a:extLst>
                <a:ext uri="{FF2B5EF4-FFF2-40B4-BE49-F238E27FC236}">
                  <a16:creationId xmlns:a16="http://schemas.microsoft.com/office/drawing/2014/main" id="{EE205C91-FFBF-4758-B3D3-9B61076F71EA}"/>
                </a:ext>
              </a:extLst>
            </p:cNvPr>
            <p:cNvSpPr/>
            <p:nvPr/>
          </p:nvSpPr>
          <p:spPr>
            <a:xfrm>
              <a:off x="13023941" y="7618455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57150">
              <a:solidFill>
                <a:schemeClr val="bg2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2" name="Grupp 1">
            <a:extLst>
              <a:ext uri="{FF2B5EF4-FFF2-40B4-BE49-F238E27FC236}">
                <a16:creationId xmlns:a16="http://schemas.microsoft.com/office/drawing/2014/main" id="{123AC88B-B0D1-497E-A3FC-6B477FFFB5FA}"/>
              </a:ext>
            </a:extLst>
          </p:cNvPr>
          <p:cNvGrpSpPr/>
          <p:nvPr/>
        </p:nvGrpSpPr>
        <p:grpSpPr>
          <a:xfrm>
            <a:off x="12973732" y="2777402"/>
            <a:ext cx="2895600" cy="1524000"/>
            <a:chOff x="9457031" y="11347377"/>
            <a:chExt cx="2895600" cy="1524000"/>
          </a:xfrm>
        </p:grpSpPr>
        <p:sp>
          <p:nvSpPr>
            <p:cNvPr id="35" name="Rektangel 34">
              <a:extLst>
                <a:ext uri="{FF2B5EF4-FFF2-40B4-BE49-F238E27FC236}">
                  <a16:creationId xmlns:a16="http://schemas.microsoft.com/office/drawing/2014/main" id="{E2DC86F0-C567-4BDD-AA4C-086D48B3E3EC}"/>
                </a:ext>
              </a:extLst>
            </p:cNvPr>
            <p:cNvSpPr/>
            <p:nvPr/>
          </p:nvSpPr>
          <p:spPr>
            <a:xfrm>
              <a:off x="9457031" y="11347377"/>
              <a:ext cx="2895600" cy="15240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sz="3000" dirty="0"/>
                <a:t>Robust Fiber</a:t>
              </a:r>
              <a:br>
                <a:rPr lang="sv-SE" sz="3000" dirty="0"/>
              </a:br>
              <a:r>
                <a:rPr lang="sv-SE" sz="3000" dirty="0"/>
                <a:t>Bilaga 2</a:t>
              </a:r>
              <a:br>
                <a:rPr lang="sv-SE" sz="3200" dirty="0"/>
              </a:br>
              <a:r>
                <a:rPr lang="sv-SE" sz="2400" dirty="0"/>
                <a:t>Passiv Säker förbindelse</a:t>
              </a:r>
            </a:p>
          </p:txBody>
        </p:sp>
        <p:sp>
          <p:nvSpPr>
            <p:cNvPr id="103" name="Ellips 102">
              <a:extLst>
                <a:ext uri="{FF2B5EF4-FFF2-40B4-BE49-F238E27FC236}">
                  <a16:creationId xmlns:a16="http://schemas.microsoft.com/office/drawing/2014/main" id="{D6E55146-063B-4BF6-8265-1EFA6AB7EDFC}"/>
                </a:ext>
              </a:extLst>
            </p:cNvPr>
            <p:cNvSpPr/>
            <p:nvPr/>
          </p:nvSpPr>
          <p:spPr>
            <a:xfrm>
              <a:off x="9502398" y="12529089"/>
              <a:ext cx="304799" cy="288925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104" name="Ellips 103">
            <a:extLst>
              <a:ext uri="{FF2B5EF4-FFF2-40B4-BE49-F238E27FC236}">
                <a16:creationId xmlns:a16="http://schemas.microsoft.com/office/drawing/2014/main" id="{FE947DC7-3D1C-4DBE-BA04-326200332B5E}"/>
              </a:ext>
            </a:extLst>
          </p:cNvPr>
          <p:cNvSpPr/>
          <p:nvPr/>
        </p:nvSpPr>
        <p:spPr>
          <a:xfrm>
            <a:off x="13025667" y="9244507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12" name="Ellips 111">
            <a:extLst>
              <a:ext uri="{FF2B5EF4-FFF2-40B4-BE49-F238E27FC236}">
                <a16:creationId xmlns:a16="http://schemas.microsoft.com/office/drawing/2014/main" id="{86868085-5A85-4695-8516-4C14B53B2EE8}"/>
              </a:ext>
            </a:extLst>
          </p:cNvPr>
          <p:cNvSpPr/>
          <p:nvPr/>
        </p:nvSpPr>
        <p:spPr>
          <a:xfrm>
            <a:off x="7554277" y="3126029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3" name="Ellips 112">
            <a:extLst>
              <a:ext uri="{FF2B5EF4-FFF2-40B4-BE49-F238E27FC236}">
                <a16:creationId xmlns:a16="http://schemas.microsoft.com/office/drawing/2014/main" id="{1E9FCE08-ED15-4A28-83D4-14518CD7BCCA}"/>
              </a:ext>
            </a:extLst>
          </p:cNvPr>
          <p:cNvSpPr/>
          <p:nvPr/>
        </p:nvSpPr>
        <p:spPr>
          <a:xfrm>
            <a:off x="7540112" y="3880533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4" name="Ellips 113">
            <a:extLst>
              <a:ext uri="{FF2B5EF4-FFF2-40B4-BE49-F238E27FC236}">
                <a16:creationId xmlns:a16="http://schemas.microsoft.com/office/drawing/2014/main" id="{CC709ABF-9D3A-4CC1-8303-FBE077FB8D1D}"/>
              </a:ext>
            </a:extLst>
          </p:cNvPr>
          <p:cNvSpPr/>
          <p:nvPr/>
        </p:nvSpPr>
        <p:spPr>
          <a:xfrm>
            <a:off x="7536467" y="4636451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5" name="Ellips 114">
            <a:extLst>
              <a:ext uri="{FF2B5EF4-FFF2-40B4-BE49-F238E27FC236}">
                <a16:creationId xmlns:a16="http://schemas.microsoft.com/office/drawing/2014/main" id="{E477FF56-55ED-4C24-9C55-DE2977191FE9}"/>
              </a:ext>
            </a:extLst>
          </p:cNvPr>
          <p:cNvSpPr/>
          <p:nvPr/>
        </p:nvSpPr>
        <p:spPr>
          <a:xfrm>
            <a:off x="7536468" y="7595659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25" name="Ellips 124">
            <a:extLst>
              <a:ext uri="{FF2B5EF4-FFF2-40B4-BE49-F238E27FC236}">
                <a16:creationId xmlns:a16="http://schemas.microsoft.com/office/drawing/2014/main" id="{B1C9FE84-2F93-413B-B4B3-AE8BFAB1DE41}"/>
              </a:ext>
            </a:extLst>
          </p:cNvPr>
          <p:cNvSpPr/>
          <p:nvPr/>
        </p:nvSpPr>
        <p:spPr>
          <a:xfrm>
            <a:off x="7536467" y="6126860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26" name="Ellips 125">
            <a:extLst>
              <a:ext uri="{FF2B5EF4-FFF2-40B4-BE49-F238E27FC236}">
                <a16:creationId xmlns:a16="http://schemas.microsoft.com/office/drawing/2014/main" id="{61546652-74B9-4778-9575-DB84744EA576}"/>
              </a:ext>
            </a:extLst>
          </p:cNvPr>
          <p:cNvSpPr/>
          <p:nvPr/>
        </p:nvSpPr>
        <p:spPr>
          <a:xfrm>
            <a:off x="7536467" y="6885939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64" name="Ellips 63">
            <a:extLst>
              <a:ext uri="{FF2B5EF4-FFF2-40B4-BE49-F238E27FC236}">
                <a16:creationId xmlns:a16="http://schemas.microsoft.com/office/drawing/2014/main" id="{8FEB531D-A4EC-4CF2-B105-10E1087AACDA}"/>
              </a:ext>
            </a:extLst>
          </p:cNvPr>
          <p:cNvSpPr/>
          <p:nvPr/>
        </p:nvSpPr>
        <p:spPr>
          <a:xfrm>
            <a:off x="7536466" y="5398688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99E5773E-0AD4-4ED6-AF9D-F741BE957FB6}"/>
              </a:ext>
            </a:extLst>
          </p:cNvPr>
          <p:cNvSpPr/>
          <p:nvPr/>
        </p:nvSpPr>
        <p:spPr>
          <a:xfrm>
            <a:off x="7460214" y="2225675"/>
            <a:ext cx="4056197" cy="609600"/>
          </a:xfrm>
          <a:prstGeom prst="rect">
            <a:avLst/>
          </a:prstGeom>
          <a:solidFill>
            <a:srgbClr val="948A54"/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Hotkataloger</a:t>
            </a:r>
          </a:p>
        </p:txBody>
      </p:sp>
      <p:sp>
        <p:nvSpPr>
          <p:cNvPr id="105" name="Ellips 104">
            <a:extLst>
              <a:ext uri="{FF2B5EF4-FFF2-40B4-BE49-F238E27FC236}">
                <a16:creationId xmlns:a16="http://schemas.microsoft.com/office/drawing/2014/main" id="{B37B1D88-DE82-43A3-9C9A-F86D562676A4}"/>
              </a:ext>
            </a:extLst>
          </p:cNvPr>
          <p:cNvSpPr/>
          <p:nvPr/>
        </p:nvSpPr>
        <p:spPr>
          <a:xfrm>
            <a:off x="7546694" y="2397416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6" name="Ellips 105">
            <a:extLst>
              <a:ext uri="{FF2B5EF4-FFF2-40B4-BE49-F238E27FC236}">
                <a16:creationId xmlns:a16="http://schemas.microsoft.com/office/drawing/2014/main" id="{58587124-5461-46C7-BE2D-BE0E162A1C41}"/>
              </a:ext>
            </a:extLst>
          </p:cNvPr>
          <p:cNvSpPr/>
          <p:nvPr/>
        </p:nvSpPr>
        <p:spPr>
          <a:xfrm>
            <a:off x="7546559" y="8627986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7" name="Ellips 106">
            <a:extLst>
              <a:ext uri="{FF2B5EF4-FFF2-40B4-BE49-F238E27FC236}">
                <a16:creationId xmlns:a16="http://schemas.microsoft.com/office/drawing/2014/main" id="{D19FD30A-E991-45F9-87D9-B2238476AB2A}"/>
              </a:ext>
            </a:extLst>
          </p:cNvPr>
          <p:cNvSpPr/>
          <p:nvPr/>
        </p:nvSpPr>
        <p:spPr>
          <a:xfrm>
            <a:off x="7793994" y="3122354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9" name="Ellips 108">
            <a:extLst>
              <a:ext uri="{FF2B5EF4-FFF2-40B4-BE49-F238E27FC236}">
                <a16:creationId xmlns:a16="http://schemas.microsoft.com/office/drawing/2014/main" id="{D041484A-3189-4351-B3C2-B2DC84739404}"/>
              </a:ext>
            </a:extLst>
          </p:cNvPr>
          <p:cNvSpPr/>
          <p:nvPr/>
        </p:nvSpPr>
        <p:spPr>
          <a:xfrm>
            <a:off x="7787602" y="3877234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0" name="Ellips 109">
            <a:extLst>
              <a:ext uri="{FF2B5EF4-FFF2-40B4-BE49-F238E27FC236}">
                <a16:creationId xmlns:a16="http://schemas.microsoft.com/office/drawing/2014/main" id="{F76F2BE9-FE18-4F8B-AB3E-6C2EBCCB897F}"/>
              </a:ext>
            </a:extLst>
          </p:cNvPr>
          <p:cNvSpPr/>
          <p:nvPr/>
        </p:nvSpPr>
        <p:spPr>
          <a:xfrm>
            <a:off x="7793994" y="4636450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6" name="Ellips 115">
            <a:extLst>
              <a:ext uri="{FF2B5EF4-FFF2-40B4-BE49-F238E27FC236}">
                <a16:creationId xmlns:a16="http://schemas.microsoft.com/office/drawing/2014/main" id="{1FB86E4C-72A2-4693-96C6-876623858ED6}"/>
              </a:ext>
            </a:extLst>
          </p:cNvPr>
          <p:cNvSpPr/>
          <p:nvPr/>
        </p:nvSpPr>
        <p:spPr>
          <a:xfrm>
            <a:off x="7783633" y="5393452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7" name="Ellips 116">
            <a:extLst>
              <a:ext uri="{FF2B5EF4-FFF2-40B4-BE49-F238E27FC236}">
                <a16:creationId xmlns:a16="http://schemas.microsoft.com/office/drawing/2014/main" id="{171D850D-9AFC-4A80-A4F8-286B6643C77E}"/>
              </a:ext>
            </a:extLst>
          </p:cNvPr>
          <p:cNvSpPr/>
          <p:nvPr/>
        </p:nvSpPr>
        <p:spPr>
          <a:xfrm>
            <a:off x="7793994" y="6126860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8" name="Ellips 117">
            <a:extLst>
              <a:ext uri="{FF2B5EF4-FFF2-40B4-BE49-F238E27FC236}">
                <a16:creationId xmlns:a16="http://schemas.microsoft.com/office/drawing/2014/main" id="{5B87EB65-3EB8-4D8D-A995-F18504BC1333}"/>
              </a:ext>
            </a:extLst>
          </p:cNvPr>
          <p:cNvSpPr/>
          <p:nvPr/>
        </p:nvSpPr>
        <p:spPr>
          <a:xfrm>
            <a:off x="7774052" y="6885939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9" name="Ellips 118">
            <a:extLst>
              <a:ext uri="{FF2B5EF4-FFF2-40B4-BE49-F238E27FC236}">
                <a16:creationId xmlns:a16="http://schemas.microsoft.com/office/drawing/2014/main" id="{22E427F6-C229-4FE2-BF7D-A3CD0BE74EB5}"/>
              </a:ext>
            </a:extLst>
          </p:cNvPr>
          <p:cNvSpPr/>
          <p:nvPr/>
        </p:nvSpPr>
        <p:spPr>
          <a:xfrm>
            <a:off x="7774052" y="7595458"/>
            <a:ext cx="304799" cy="288925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B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F1ACEEBB-D7C1-419A-9A30-89948B81F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490" y="899390"/>
            <a:ext cx="3958851" cy="752809"/>
          </a:xfrm>
          <a:prstGeom prst="rect">
            <a:avLst/>
          </a:prstGeom>
        </p:spPr>
      </p:pic>
      <p:grpSp>
        <p:nvGrpSpPr>
          <p:cNvPr id="134" name="Grupp 133">
            <a:extLst>
              <a:ext uri="{FF2B5EF4-FFF2-40B4-BE49-F238E27FC236}">
                <a16:creationId xmlns:a16="http://schemas.microsoft.com/office/drawing/2014/main" id="{EC59DCFD-647D-4965-BC0C-D70A44CB98E2}"/>
              </a:ext>
            </a:extLst>
          </p:cNvPr>
          <p:cNvGrpSpPr/>
          <p:nvPr/>
        </p:nvGrpSpPr>
        <p:grpSpPr>
          <a:xfrm>
            <a:off x="17128143" y="9251629"/>
            <a:ext cx="2977691" cy="1169651"/>
            <a:chOff x="89132" y="9619724"/>
            <a:chExt cx="2977691" cy="1169651"/>
          </a:xfrm>
        </p:grpSpPr>
        <p:sp>
          <p:nvSpPr>
            <p:cNvPr id="139" name="Ellips 138">
              <a:extLst>
                <a:ext uri="{FF2B5EF4-FFF2-40B4-BE49-F238E27FC236}">
                  <a16:creationId xmlns:a16="http://schemas.microsoft.com/office/drawing/2014/main" id="{92E0D5E3-D3E3-4B95-B355-0BC1DBF1620E}"/>
                </a:ext>
              </a:extLst>
            </p:cNvPr>
            <p:cNvSpPr/>
            <p:nvPr/>
          </p:nvSpPr>
          <p:spPr>
            <a:xfrm>
              <a:off x="94916" y="10222533"/>
              <a:ext cx="248628" cy="210548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0" name="Ellips 139">
              <a:extLst>
                <a:ext uri="{FF2B5EF4-FFF2-40B4-BE49-F238E27FC236}">
                  <a16:creationId xmlns:a16="http://schemas.microsoft.com/office/drawing/2014/main" id="{DD820F22-9CFC-4CF2-B7DD-DA487794B22D}"/>
                </a:ext>
              </a:extLst>
            </p:cNvPr>
            <p:cNvSpPr/>
            <p:nvPr/>
          </p:nvSpPr>
          <p:spPr>
            <a:xfrm>
              <a:off x="97222" y="10506333"/>
              <a:ext cx="248628" cy="21054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1" name="textruta 140">
              <a:extLst>
                <a:ext uri="{FF2B5EF4-FFF2-40B4-BE49-F238E27FC236}">
                  <a16:creationId xmlns:a16="http://schemas.microsoft.com/office/drawing/2014/main" id="{79C647B6-9C96-4EE5-9CC5-0AC07B541BB8}"/>
                </a:ext>
              </a:extLst>
            </p:cNvPr>
            <p:cNvSpPr txBox="1"/>
            <p:nvPr/>
          </p:nvSpPr>
          <p:spPr>
            <a:xfrm>
              <a:off x="382312" y="10481598"/>
              <a:ext cx="10751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/>
                <a:t>Robust fiber</a:t>
              </a:r>
            </a:p>
          </p:txBody>
        </p:sp>
        <p:sp>
          <p:nvSpPr>
            <p:cNvPr id="142" name="Ellips 141">
              <a:extLst>
                <a:ext uri="{FF2B5EF4-FFF2-40B4-BE49-F238E27FC236}">
                  <a16:creationId xmlns:a16="http://schemas.microsoft.com/office/drawing/2014/main" id="{EB125D17-8DF5-4A41-9BF3-C190E694E715}"/>
                </a:ext>
              </a:extLst>
            </p:cNvPr>
            <p:cNvSpPr/>
            <p:nvPr/>
          </p:nvSpPr>
          <p:spPr>
            <a:xfrm>
              <a:off x="89132" y="9938733"/>
              <a:ext cx="248628" cy="210548"/>
            </a:xfrm>
            <a:prstGeom prst="ellipse">
              <a:avLst/>
            </a:prstGeom>
            <a:solidFill>
              <a:srgbClr val="F47B20"/>
            </a:solidFill>
            <a:ln>
              <a:solidFill>
                <a:srgbClr val="E67C34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3" name="Ellips 142">
              <a:extLst>
                <a:ext uri="{FF2B5EF4-FFF2-40B4-BE49-F238E27FC236}">
                  <a16:creationId xmlns:a16="http://schemas.microsoft.com/office/drawing/2014/main" id="{A4A1E53F-5AE7-42C8-AC97-D28314A4BFCF}"/>
                </a:ext>
              </a:extLst>
            </p:cNvPr>
            <p:cNvSpPr/>
            <p:nvPr/>
          </p:nvSpPr>
          <p:spPr>
            <a:xfrm>
              <a:off x="92249" y="9654933"/>
              <a:ext cx="248628" cy="210548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44" name="textruta 143">
              <a:extLst>
                <a:ext uri="{FF2B5EF4-FFF2-40B4-BE49-F238E27FC236}">
                  <a16:creationId xmlns:a16="http://schemas.microsoft.com/office/drawing/2014/main" id="{3486FBD1-07EA-4932-8AF2-19D5C582E3E6}"/>
                </a:ext>
              </a:extLst>
            </p:cNvPr>
            <p:cNvSpPr txBox="1"/>
            <p:nvPr/>
          </p:nvSpPr>
          <p:spPr>
            <a:xfrm>
              <a:off x="399394" y="10187324"/>
              <a:ext cx="21425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/>
                <a:t>Robust digital infrastruktur</a:t>
              </a:r>
            </a:p>
          </p:txBody>
        </p:sp>
        <p:sp>
          <p:nvSpPr>
            <p:cNvPr id="145" name="textruta 144">
              <a:extLst>
                <a:ext uri="{FF2B5EF4-FFF2-40B4-BE49-F238E27FC236}">
                  <a16:creationId xmlns:a16="http://schemas.microsoft.com/office/drawing/2014/main" id="{0176D6A1-5B1E-46D3-9C05-12D432454AB1}"/>
                </a:ext>
              </a:extLst>
            </p:cNvPr>
            <p:cNvSpPr txBox="1"/>
            <p:nvPr/>
          </p:nvSpPr>
          <p:spPr>
            <a:xfrm>
              <a:off x="416061" y="9891277"/>
              <a:ext cx="16799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/>
                <a:t>Stadsnätsföreningen</a:t>
              </a:r>
            </a:p>
          </p:txBody>
        </p:sp>
        <p:sp>
          <p:nvSpPr>
            <p:cNvPr id="146" name="textruta 145">
              <a:extLst>
                <a:ext uri="{FF2B5EF4-FFF2-40B4-BE49-F238E27FC236}">
                  <a16:creationId xmlns:a16="http://schemas.microsoft.com/office/drawing/2014/main" id="{31D090EB-9B1E-4C1F-B092-DD13512E971E}"/>
                </a:ext>
              </a:extLst>
            </p:cNvPr>
            <p:cNvSpPr txBox="1"/>
            <p:nvPr/>
          </p:nvSpPr>
          <p:spPr>
            <a:xfrm>
              <a:off x="416482" y="9619724"/>
              <a:ext cx="26503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400" dirty="0"/>
                <a:t>Gemensamt RDI BASHOT Telekom</a:t>
              </a:r>
            </a:p>
          </p:txBody>
        </p:sp>
      </p:grpSp>
      <p:sp>
        <p:nvSpPr>
          <p:cNvPr id="87" name="Rubrik 34">
            <a:extLst>
              <a:ext uri="{FF2B5EF4-FFF2-40B4-BE49-F238E27FC236}">
                <a16:creationId xmlns:a16="http://schemas.microsoft.com/office/drawing/2014/main" id="{822F2BDA-71C0-4560-B0D3-1C4A5B0F0446}"/>
              </a:ext>
            </a:extLst>
          </p:cNvPr>
          <p:cNvSpPr txBox="1">
            <a:spLocks/>
          </p:cNvSpPr>
          <p:nvPr/>
        </p:nvSpPr>
        <p:spPr>
          <a:xfrm>
            <a:off x="2622423" y="3151555"/>
            <a:ext cx="3949485" cy="6634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150781" tIns="75390" rIns="150781" bIns="7539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600" b="0" spc="495" dirty="0">
                <a:solidFill>
                  <a:schemeClr val="bg1"/>
                </a:solidFill>
              </a:rPr>
              <a:t>KONTINUERLIGT</a:t>
            </a:r>
            <a:br>
              <a:rPr lang="sv-SE" sz="1600" b="0" spc="495" dirty="0">
                <a:solidFill>
                  <a:schemeClr val="bg1"/>
                </a:solidFill>
              </a:rPr>
            </a:br>
            <a:r>
              <a:rPr lang="sv-SE" sz="1600" b="0" spc="495" dirty="0">
                <a:solidFill>
                  <a:schemeClr val="bg1"/>
                </a:solidFill>
              </a:rPr>
              <a:t>NÄTSÄKERHETSARBETE</a:t>
            </a:r>
          </a:p>
        </p:txBody>
      </p:sp>
      <p:sp>
        <p:nvSpPr>
          <p:cNvPr id="88" name="Rubrik 34">
            <a:extLst>
              <a:ext uri="{FF2B5EF4-FFF2-40B4-BE49-F238E27FC236}">
                <a16:creationId xmlns:a16="http://schemas.microsoft.com/office/drawing/2014/main" id="{E78C5340-119E-4C08-86F0-0948E2EDA5D1}"/>
              </a:ext>
            </a:extLst>
          </p:cNvPr>
          <p:cNvSpPr txBox="1">
            <a:spLocks/>
          </p:cNvSpPr>
          <p:nvPr/>
        </p:nvSpPr>
        <p:spPr>
          <a:xfrm>
            <a:off x="2679463" y="642956"/>
            <a:ext cx="3949485" cy="6634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150781" tIns="75390" rIns="150781" bIns="7539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1600" spc="495" dirty="0">
                <a:solidFill>
                  <a:schemeClr val="bg1"/>
                </a:solidFill>
              </a:rPr>
              <a:t>KONTINUITETSHANTERING</a:t>
            </a:r>
            <a:br>
              <a:rPr lang="sv-SE" sz="1600" b="0" spc="495" dirty="0">
                <a:solidFill>
                  <a:schemeClr val="bg1"/>
                </a:solidFill>
              </a:rPr>
            </a:br>
            <a:r>
              <a:rPr lang="sv-SE" sz="1600" b="0" spc="495" dirty="0">
                <a:solidFill>
                  <a:schemeClr val="bg1"/>
                </a:solidFill>
              </a:rPr>
              <a:t>KONSEKVENSANALYS</a:t>
            </a:r>
          </a:p>
        </p:txBody>
      </p:sp>
    </p:spTree>
    <p:extLst>
      <p:ext uri="{BB962C8B-B14F-4D97-AF65-F5344CB8AC3E}">
        <p14:creationId xmlns:p14="http://schemas.microsoft.com/office/powerpoint/2010/main" val="3928635425"/>
      </p:ext>
    </p:extLst>
  </p:cSld>
  <p:clrMapOvr>
    <a:masterClrMapping/>
  </p:clrMapOvr>
</p:sld>
</file>

<file path=ppt/theme/theme1.xml><?xml version="1.0" encoding="utf-8"?>
<a:theme xmlns:a="http://schemas.openxmlformats.org/drawingml/2006/main" name="1_Sidan et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0" tIns="259079" rIns="0" bIns="0" rtlCol="0">
        <a:spAutoFit/>
      </a:bodyPr>
      <a:lstStyle>
        <a:defPPr marL="12700">
          <a:lnSpc>
            <a:spcPct val="100000"/>
          </a:lnSpc>
          <a:spcBef>
            <a:spcPts val="2039"/>
          </a:spcBef>
          <a:defRPr sz="5000" b="1" spc="-160" dirty="0" smtClean="0">
            <a:solidFill>
              <a:srgbClr val="F47B20"/>
            </a:solidFill>
            <a:latin typeface="Calibri"/>
            <a:cs typeface="Calibri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Sidan et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ddelvalla" id="{229D553B-7640-469A-A297-27F9BAAE95B2}" vid="{BDACB0C3-3FB6-486D-99DD-B38279CBDA77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7476</TotalTime>
  <Words>111</Words>
  <Application>Microsoft Office PowerPoint</Application>
  <PresentationFormat>Anpassad</PresentationFormat>
  <Paragraphs>53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1_Sidan ett</vt:lpstr>
      <vt:lpstr>Office Theme</vt:lpstr>
      <vt:lpstr>Anpassad formgivning</vt:lpstr>
      <vt:lpstr>2_Sidan ett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Sveriges mål</dc:title>
  <dc:creator>SSNF</dc:creator>
  <cp:lastModifiedBy>Jimmy Persson</cp:lastModifiedBy>
  <cp:revision>1031</cp:revision>
  <cp:lastPrinted>2018-04-24T05:36:37Z</cp:lastPrinted>
  <dcterms:created xsi:type="dcterms:W3CDTF">2017-09-04T16:26:02Z</dcterms:created>
  <dcterms:modified xsi:type="dcterms:W3CDTF">2022-01-31T10:20:41Z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2017-09-04T00:00:00Z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2017-09-04T00:00:00Z</vt:filetime>
  </property>
</Properties>
</file>